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layfair Display"/>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yfairDisplay-regular.fntdata"/><Relationship Id="rId50" Type="http://schemas.openxmlformats.org/officeDocument/2006/relationships/slide" Target="slides/slide45.xml"/><Relationship Id="rId53" Type="http://schemas.openxmlformats.org/officeDocument/2006/relationships/font" Target="fonts/PlayfairDisplay-italic.fntdata"/><Relationship Id="rId52" Type="http://schemas.openxmlformats.org/officeDocument/2006/relationships/font" Target="fonts/PlayfairDisplay-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PlayfairDisplay-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a1231cbe7_0_9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Google Shape;124;g3a1231cbe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d27208bf6_0_1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Google Shape;132;g3d27208bf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a1231cbe7_0_3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Google Shape;142;g3a1231cbe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a1231cbe7_0_4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a1231cbe7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3a1231cbe7_0_5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Google Shape;166;g3a1231cbe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a1231cbe7_0_3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Google Shape;174;g3a1231cbe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a1231cbe7_0_6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Google Shape;183;g3a1231cb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a1231cbe7_0_8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Google Shape;209;g3a1231cbe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3a1231cbe7_0_7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Google Shape;236;g3a1231cbe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a1231cbe7_0_2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Google Shape;249;g3a1231cb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a1231cbe7_0_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Google Shape;61;g3a1231cb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3d27208bf6_0_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Google Shape;257;g3d27208bf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3d27208bf6_0_9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Google Shape;265;g3d27208bf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3a1231cbe7_0_5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Google Shape;280;g3a1231cb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a1709726b_0_9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Google Shape;288;g3a1709726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c08f2fa25_0_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Google Shape;294;g3c08f2fa2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a1231cbe7_0_10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Google Shape;300;g3a1231cbe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3a1231cbe7_0_1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0" name="Google Shape;310;g3a1231cbe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3d27208bf6_0_1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Google Shape;320;g3d27208b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a1231cbe7_0_13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Google Shape;329;g3a1231cbe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3a1231cbe7_0_1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Google Shape;341;g3a1231cbe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a1231cbe7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Google Shape;67;g3a1231cb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3a1231cbe7_0_1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Google Shape;347;g3a1231cbe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3a1231cbe7_0_18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Google Shape;368;g3a1231cb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3a1231cbe7_0_20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Google Shape;376;g3a1231cbe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3a1709726b_0_10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Google Shape;387;g3a1709726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3cacbda159_0_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Google Shape;393;g3cacbda1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cacbda159_0_6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Google Shape;400;g3cacbda15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3cacbda159_0_8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Google Shape;426;g3cacbda15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3cacbda159_0_9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4" name="Google Shape;434;g3cacbda15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cacbda159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Google Shape;445;g3cacbda1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3cacbda159_0_11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2" name="Google Shape;452;g3cacbda15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3d27208bf6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Google Shape;73;g3d27208b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3cacbda159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Google Shape;489;g3cacbda1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3d27208bf6_0_1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5" name="Google Shape;495;g3d27208bf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3c08f2fa25_0_3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Google Shape;502;g3c08f2fa2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3a1231cbe7_0_8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Google Shape;508;g3a1231cbe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3c08f2fa25_0_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Google Shape;516;g3c08f2fa2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3c08f2fa25_0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2" name="Google Shape;522;g3c08f2fa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3d27208bf6_0_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Google Shape;81;g3d27208b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a1231cbe7_0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Google Shape;92;g3a1231cb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3a1231cbe7_0_2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Google Shape;98;g3a1231cbe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3c08f2fa25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Google Shape;104;g3c08f2fa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a1231cbe7_0_4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Google Shape;115;g3a1231cbe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www.fullstory.com" TargetMode="Externa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www.realeye.io/" TargetMode="External"/><Relationship Id="rId4" Type="http://schemas.openxmlformats.org/officeDocument/2006/relationships/hyperlink" Target="https://xlabsgaze.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Logical Increments</a:t>
            </a:r>
            <a:endParaRPr>
              <a:latin typeface="Playfair Display"/>
              <a:ea typeface="Playfair Display"/>
              <a:cs typeface="Playfair Display"/>
              <a:sym typeface="Playfair Display"/>
            </a:endParaRPr>
          </a:p>
        </p:txBody>
      </p:sp>
      <p:pic>
        <p:nvPicPr>
          <p:cNvPr id="55" name="Google Shape;55;p13"/>
          <p:cNvPicPr preferRelativeResize="0"/>
          <p:nvPr/>
        </p:nvPicPr>
        <p:blipFill>
          <a:blip r:embed="rId3">
            <a:alphaModFix/>
          </a:blip>
          <a:stretch>
            <a:fillRect/>
          </a:stretch>
        </p:blipFill>
        <p:spPr>
          <a:xfrm>
            <a:off x="4293300" y="414225"/>
            <a:ext cx="447675" cy="447675"/>
          </a:xfrm>
          <a:prstGeom prst="rect">
            <a:avLst/>
          </a:prstGeom>
          <a:noFill/>
          <a:ln>
            <a:noFill/>
          </a:ln>
        </p:spPr>
      </p:pic>
      <p:sp>
        <p:nvSpPr>
          <p:cNvPr id="56" name="Google Shape;56;p13"/>
          <p:cNvSpPr txBox="1"/>
          <p:nvPr>
            <p:ph idx="1" type="subTitle"/>
          </p:nvPr>
        </p:nvSpPr>
        <p:spPr>
          <a:xfrm>
            <a:off x="311700" y="27393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Parts Table UX Audit</a:t>
            </a:r>
            <a:endParaRPr>
              <a:latin typeface="Playfair Display"/>
              <a:ea typeface="Playfair Display"/>
              <a:cs typeface="Playfair Display"/>
              <a:sym typeface="Playfair Display"/>
            </a:endParaRPr>
          </a:p>
        </p:txBody>
      </p:sp>
      <p:sp>
        <p:nvSpPr>
          <p:cNvPr id="57" name="Google Shape;57;p13"/>
          <p:cNvSpPr/>
          <p:nvPr/>
        </p:nvSpPr>
        <p:spPr>
          <a:xfrm>
            <a:off x="0" y="4285200"/>
            <a:ext cx="9150900" cy="858300"/>
          </a:xfrm>
          <a:prstGeom prst="rect">
            <a:avLst/>
          </a:prstGeom>
          <a:solidFill>
            <a:srgbClr val="195C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13"/>
          <p:cNvSpPr txBox="1"/>
          <p:nvPr>
            <p:ph idx="1" type="subTitle"/>
          </p:nvPr>
        </p:nvSpPr>
        <p:spPr>
          <a:xfrm>
            <a:off x="311700" y="4422450"/>
            <a:ext cx="8520600" cy="5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Playfair Display"/>
                <a:ea typeface="Playfair Display"/>
                <a:cs typeface="Playfair Display"/>
                <a:sym typeface="Playfair Display"/>
              </a:rPr>
              <a:t>Yisela Alvarez Trentini</a:t>
            </a:r>
            <a:endParaRPr sz="1200">
              <a:solidFill>
                <a:srgbClr val="FFFFFF"/>
              </a:solidFill>
              <a:latin typeface="Playfair Display"/>
              <a:ea typeface="Playfair Display"/>
              <a:cs typeface="Playfair Display"/>
              <a:sym typeface="Playfair Display"/>
            </a:endParaRPr>
          </a:p>
          <a:p>
            <a:pPr indent="0" lvl="0" marL="0" rtl="0">
              <a:spcBef>
                <a:spcPts val="0"/>
              </a:spcBef>
              <a:spcAft>
                <a:spcPts val="0"/>
              </a:spcAft>
              <a:buNone/>
            </a:pPr>
            <a:r>
              <a:rPr lang="en" sz="1200">
                <a:solidFill>
                  <a:srgbClr val="FFFFFF"/>
                </a:solidFill>
                <a:latin typeface="Playfair Display"/>
                <a:ea typeface="Playfair Display"/>
                <a:cs typeface="Playfair Display"/>
                <a:sym typeface="Playfair Display"/>
              </a:rPr>
              <a:t>UX AUDIT - 19.06.2018</a:t>
            </a:r>
            <a:endParaRPr sz="1200">
              <a:solidFill>
                <a:srgbClr val="FFFFFF"/>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FILTERING: Global</a:t>
            </a:r>
            <a:endParaRPr>
              <a:latin typeface="Playfair Display"/>
              <a:ea typeface="Playfair Display"/>
              <a:cs typeface="Playfair Display"/>
              <a:sym typeface="Playfair Display"/>
            </a:endParaRPr>
          </a:p>
        </p:txBody>
      </p:sp>
      <p:sp>
        <p:nvSpPr>
          <p:cNvPr id="127" name="Google Shape;127;p22"/>
          <p:cNvSpPr txBox="1"/>
          <p:nvPr>
            <p:ph idx="1" type="body"/>
          </p:nvPr>
        </p:nvSpPr>
        <p:spPr>
          <a:xfrm>
            <a:off x="311700" y="1152475"/>
            <a:ext cx="8520600" cy="1175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Filtering allows users to manipulate the data presented in the table.</a:t>
            </a:r>
            <a:endParaRPr sz="1200">
              <a:latin typeface="Playfair Display"/>
              <a:ea typeface="Playfair Display"/>
              <a:cs typeface="Playfair Display"/>
              <a:sym typeface="Playfair Display"/>
            </a:endParaRPr>
          </a:p>
          <a:p>
            <a:pPr indent="0" lvl="0" marL="0">
              <a:spcBef>
                <a:spcPts val="1600"/>
              </a:spcBef>
              <a:spcAft>
                <a:spcPts val="0"/>
              </a:spcAft>
              <a:buNone/>
            </a:pPr>
            <a:r>
              <a:rPr lang="en" sz="1200">
                <a:latin typeface="Playfair Display"/>
                <a:ea typeface="Playfair Display"/>
                <a:cs typeface="Playfair Display"/>
                <a:sym typeface="Playfair Display"/>
              </a:rPr>
              <a:t>The Filtering can happen </a:t>
            </a:r>
            <a:r>
              <a:rPr b="1" lang="en" sz="1200">
                <a:latin typeface="Playfair Display"/>
                <a:ea typeface="Playfair Display"/>
                <a:cs typeface="Playfair Display"/>
                <a:sym typeface="Playfair Display"/>
              </a:rPr>
              <a:t>at the level of the whole table</a:t>
            </a:r>
            <a:r>
              <a:rPr lang="en" sz="1200">
                <a:latin typeface="Playfair Display"/>
                <a:ea typeface="Playfair Display"/>
                <a:cs typeface="Playfair Display"/>
                <a:sym typeface="Playfair Display"/>
              </a:rPr>
              <a:t> (for example, filter by price range of all cells, favorite brands, etc), or </a:t>
            </a:r>
            <a:r>
              <a:rPr b="1" lang="en" sz="1200">
                <a:latin typeface="Playfair Display"/>
                <a:ea typeface="Playfair Display"/>
                <a:cs typeface="Playfair Display"/>
                <a:sym typeface="Playfair Display"/>
              </a:rPr>
              <a:t>at the </a:t>
            </a:r>
            <a:r>
              <a:rPr b="1" lang="en" sz="1200">
                <a:latin typeface="Playfair Display"/>
                <a:ea typeface="Playfair Display"/>
                <a:cs typeface="Playfair Display"/>
                <a:sym typeface="Playfair Display"/>
              </a:rPr>
              <a:t>level of the column</a:t>
            </a:r>
            <a:r>
              <a:rPr lang="en"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An example of top bar (or whole table) filtering with </a:t>
            </a:r>
            <a:r>
              <a:rPr i="1" lang="en" sz="1200">
                <a:latin typeface="Playfair Display"/>
                <a:ea typeface="Playfair Display"/>
                <a:cs typeface="Playfair Display"/>
                <a:sym typeface="Playfair Display"/>
              </a:rPr>
              <a:t>price range</a:t>
            </a:r>
            <a:r>
              <a:rPr lang="en" sz="1200">
                <a:latin typeface="Playfair Display"/>
                <a:ea typeface="Playfair Display"/>
                <a:cs typeface="Playfair Display"/>
                <a:sym typeface="Playfair Display"/>
              </a:rPr>
              <a:t> and </a:t>
            </a:r>
            <a:r>
              <a:rPr i="1" lang="en" sz="1200">
                <a:latin typeface="Playfair Display"/>
                <a:ea typeface="Playfair Display"/>
                <a:cs typeface="Playfair Display"/>
                <a:sym typeface="Playfair Display"/>
              </a:rPr>
              <a:t>brands</a:t>
            </a:r>
            <a:r>
              <a:rPr lang="en"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p:txBody>
      </p:sp>
      <p:pic>
        <p:nvPicPr>
          <p:cNvPr id="128" name="Google Shape;128;p22"/>
          <p:cNvPicPr preferRelativeResize="0"/>
          <p:nvPr/>
        </p:nvPicPr>
        <p:blipFill>
          <a:blip r:embed="rId3">
            <a:alphaModFix/>
          </a:blip>
          <a:stretch>
            <a:fillRect/>
          </a:stretch>
        </p:blipFill>
        <p:spPr>
          <a:xfrm>
            <a:off x="441624" y="2723400"/>
            <a:ext cx="8211002" cy="9215151"/>
          </a:xfrm>
          <a:prstGeom prst="rect">
            <a:avLst/>
          </a:prstGeom>
          <a:noFill/>
          <a:ln>
            <a:noFill/>
          </a:ln>
        </p:spPr>
      </p:pic>
      <p:cxnSp>
        <p:nvCxnSpPr>
          <p:cNvPr id="129" name="Google Shape;129;p22"/>
          <p:cNvCxnSpPr/>
          <p:nvPr/>
        </p:nvCxnSpPr>
        <p:spPr>
          <a:xfrm>
            <a:off x="199150" y="3152025"/>
            <a:ext cx="2541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FILTERING: Column</a:t>
            </a:r>
            <a:endParaRPr>
              <a:latin typeface="Playfair Display"/>
              <a:ea typeface="Playfair Display"/>
              <a:cs typeface="Playfair Display"/>
              <a:sym typeface="Playfair Display"/>
            </a:endParaRPr>
          </a:p>
        </p:txBody>
      </p:sp>
      <p:sp>
        <p:nvSpPr>
          <p:cNvPr id="135" name="Google Shape;135;p23"/>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An example of </a:t>
            </a:r>
            <a:r>
              <a:rPr b="1" lang="en" sz="1200">
                <a:latin typeface="Playfair Display"/>
                <a:ea typeface="Playfair Display"/>
                <a:cs typeface="Playfair Display"/>
                <a:sym typeface="Playfair Display"/>
              </a:rPr>
              <a:t>column filtering in a modal</a:t>
            </a:r>
            <a:r>
              <a:rPr lang="en" sz="1200">
                <a:latin typeface="Playfair Display"/>
                <a:ea typeface="Playfair Display"/>
                <a:cs typeface="Playfair Display"/>
                <a:sym typeface="Playfair Display"/>
              </a:rPr>
              <a:t>, that applies changes to each collection.</a:t>
            </a:r>
            <a:endParaRPr sz="1200">
              <a:latin typeface="Playfair Display"/>
              <a:ea typeface="Playfair Display"/>
              <a:cs typeface="Playfair Display"/>
              <a:sym typeface="Playfair Display"/>
            </a:endParaRPr>
          </a:p>
          <a:p>
            <a:pPr indent="0" lvl="0" marL="0" rtl="0">
              <a:spcBef>
                <a:spcPts val="1600"/>
              </a:spcBef>
              <a:spcAft>
                <a:spcPts val="1600"/>
              </a:spcAft>
              <a:buNone/>
            </a:pPr>
            <a:r>
              <a:t/>
            </a:r>
            <a:endParaRPr sz="1200">
              <a:latin typeface="Playfair Display"/>
              <a:ea typeface="Playfair Display"/>
              <a:cs typeface="Playfair Display"/>
              <a:sym typeface="Playfair Display"/>
            </a:endParaRPr>
          </a:p>
        </p:txBody>
      </p:sp>
      <p:pic>
        <p:nvPicPr>
          <p:cNvPr id="136" name="Google Shape;136;p23"/>
          <p:cNvPicPr preferRelativeResize="0"/>
          <p:nvPr/>
        </p:nvPicPr>
        <p:blipFill>
          <a:blip r:embed="rId3">
            <a:alphaModFix/>
          </a:blip>
          <a:stretch>
            <a:fillRect/>
          </a:stretch>
        </p:blipFill>
        <p:spPr>
          <a:xfrm>
            <a:off x="1168625" y="1859925"/>
            <a:ext cx="6817931" cy="3283575"/>
          </a:xfrm>
          <a:prstGeom prst="rect">
            <a:avLst/>
          </a:prstGeom>
          <a:noFill/>
          <a:ln>
            <a:noFill/>
          </a:ln>
        </p:spPr>
      </p:pic>
      <p:cxnSp>
        <p:nvCxnSpPr>
          <p:cNvPr id="137" name="Google Shape;137;p23"/>
          <p:cNvCxnSpPr/>
          <p:nvPr/>
        </p:nvCxnSpPr>
        <p:spPr>
          <a:xfrm>
            <a:off x="3255025" y="2044400"/>
            <a:ext cx="522600" cy="2100"/>
          </a:xfrm>
          <a:prstGeom prst="straightConnector1">
            <a:avLst/>
          </a:prstGeom>
          <a:noFill/>
          <a:ln cap="flat" cmpd="sng" w="9525">
            <a:solidFill>
              <a:srgbClr val="FF0000"/>
            </a:solidFill>
            <a:prstDash val="solid"/>
            <a:round/>
            <a:headEnd len="med" w="med" type="none"/>
            <a:tailEnd len="med" w="med" type="triangle"/>
          </a:ln>
        </p:spPr>
      </p:cxnSp>
      <p:sp>
        <p:nvSpPr>
          <p:cNvPr id="138" name="Google Shape;138;p23"/>
          <p:cNvSpPr/>
          <p:nvPr/>
        </p:nvSpPr>
        <p:spPr>
          <a:xfrm>
            <a:off x="2952875" y="1923800"/>
            <a:ext cx="254100" cy="241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Google Shape;139;p23"/>
          <p:cNvSpPr txBox="1"/>
          <p:nvPr/>
        </p:nvSpPr>
        <p:spPr>
          <a:xfrm>
            <a:off x="8018175" y="4648775"/>
            <a:ext cx="2616300" cy="30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latin typeface="Playfair Display"/>
                <a:ea typeface="Playfair Display"/>
                <a:cs typeface="Playfair Display"/>
                <a:sym typeface="Playfair Display"/>
              </a:rPr>
              <a:t>(The design is just </a:t>
            </a:r>
            <a:endParaRPr i="1" sz="1000">
              <a:latin typeface="Playfair Display"/>
              <a:ea typeface="Playfair Display"/>
              <a:cs typeface="Playfair Display"/>
              <a:sym typeface="Playfair Display"/>
            </a:endParaRPr>
          </a:p>
          <a:p>
            <a:pPr indent="0" lvl="0" marL="0" rtl="0">
              <a:spcBef>
                <a:spcPts val="0"/>
              </a:spcBef>
              <a:spcAft>
                <a:spcPts val="0"/>
              </a:spcAft>
              <a:buNone/>
            </a:pPr>
            <a:r>
              <a:rPr i="1" lang="en" sz="1000">
                <a:latin typeface="Playfair Display"/>
                <a:ea typeface="Playfair Display"/>
                <a:cs typeface="Playfair Display"/>
                <a:sym typeface="Playfair Display"/>
              </a:rPr>
              <a:t>illustrative)</a:t>
            </a:r>
            <a:endParaRPr i="1" sz="1000">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COUNTRY SELECTION</a:t>
            </a:r>
            <a:endParaRPr>
              <a:latin typeface="Playfair Display"/>
              <a:ea typeface="Playfair Display"/>
              <a:cs typeface="Playfair Display"/>
              <a:sym typeface="Playfair Display"/>
            </a:endParaRPr>
          </a:p>
        </p:txBody>
      </p:sp>
      <p:sp>
        <p:nvSpPr>
          <p:cNvPr id="145" name="Google Shape;145;p24"/>
          <p:cNvSpPr txBox="1"/>
          <p:nvPr>
            <p:ph idx="1" type="body"/>
          </p:nvPr>
        </p:nvSpPr>
        <p:spPr>
          <a:xfrm>
            <a:off x="311700" y="1152475"/>
            <a:ext cx="8520600" cy="1333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The </a:t>
            </a:r>
            <a:r>
              <a:rPr b="1" lang="en" sz="1200">
                <a:latin typeface="Playfair Display"/>
                <a:ea typeface="Playfair Display"/>
                <a:cs typeface="Playfair Display"/>
                <a:sym typeface="Playfair Display"/>
              </a:rPr>
              <a:t>visibility of the country selection</a:t>
            </a:r>
            <a:r>
              <a:rPr lang="en" sz="1200">
                <a:latin typeface="Playfair Display"/>
                <a:ea typeface="Playfair Display"/>
                <a:cs typeface="Playfair Display"/>
                <a:sym typeface="Playfair Display"/>
              </a:rPr>
              <a:t> (and the </a:t>
            </a:r>
            <a:r>
              <a:rPr i="1" lang="en" sz="1200">
                <a:latin typeface="Playfair Display"/>
                <a:ea typeface="Playfair Display"/>
                <a:cs typeface="Playfair Display"/>
                <a:sym typeface="Playfair Display"/>
              </a:rPr>
              <a:t>consequences</a:t>
            </a:r>
            <a:r>
              <a:rPr lang="en" sz="1200">
                <a:latin typeface="Playfair Display"/>
                <a:ea typeface="Playfair Display"/>
                <a:cs typeface="Playfair Display"/>
                <a:sym typeface="Playfair Display"/>
              </a:rPr>
              <a:t> of changing it) is an issue. The user doesn’t automatically notice there’s something changing their selection, except perhaps because of the language of the Tier, because the control is small, unformatted and positioned on a corner that is “secondary” compared to the Tier. </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Since this is a great feature, it would be good to </a:t>
            </a:r>
            <a:r>
              <a:rPr b="1" lang="en" sz="1200">
                <a:latin typeface="Playfair Display"/>
                <a:ea typeface="Playfair Display"/>
                <a:cs typeface="Playfair Display"/>
                <a:sym typeface="Playfair Display"/>
              </a:rPr>
              <a:t>highlight it</a:t>
            </a:r>
            <a:r>
              <a:rPr lang="en" sz="1200">
                <a:latin typeface="Playfair Display"/>
                <a:ea typeface="Playfair Display"/>
                <a:cs typeface="Playfair Display"/>
                <a:sym typeface="Playfair Display"/>
              </a:rPr>
              <a:t>, and bring to attention to it and in particular its active modification of the table content. </a:t>
            </a:r>
            <a:endParaRPr sz="1200">
              <a:latin typeface="Playfair Display"/>
              <a:ea typeface="Playfair Display"/>
              <a:cs typeface="Playfair Display"/>
              <a:sym typeface="Playfair Display"/>
            </a:endParaRPr>
          </a:p>
        </p:txBody>
      </p:sp>
      <p:pic>
        <p:nvPicPr>
          <p:cNvPr id="146" name="Google Shape;146;p24"/>
          <p:cNvPicPr preferRelativeResize="0"/>
          <p:nvPr/>
        </p:nvPicPr>
        <p:blipFill>
          <a:blip r:embed="rId3">
            <a:alphaModFix/>
          </a:blip>
          <a:stretch>
            <a:fillRect/>
          </a:stretch>
        </p:blipFill>
        <p:spPr>
          <a:xfrm>
            <a:off x="2334825" y="2744000"/>
            <a:ext cx="6809174" cy="2628099"/>
          </a:xfrm>
          <a:prstGeom prst="rect">
            <a:avLst/>
          </a:prstGeom>
          <a:noFill/>
          <a:ln>
            <a:noFill/>
          </a:ln>
        </p:spPr>
      </p:pic>
      <p:cxnSp>
        <p:nvCxnSpPr>
          <p:cNvPr id="147" name="Google Shape;147;p24"/>
          <p:cNvCxnSpPr/>
          <p:nvPr/>
        </p:nvCxnSpPr>
        <p:spPr>
          <a:xfrm flipH="1">
            <a:off x="2767600" y="3016675"/>
            <a:ext cx="473700" cy="350100"/>
          </a:xfrm>
          <a:prstGeom prst="straightConnector1">
            <a:avLst/>
          </a:prstGeom>
          <a:noFill/>
          <a:ln cap="flat" cmpd="sng" w="9525">
            <a:solidFill>
              <a:srgbClr val="FF0000"/>
            </a:solidFill>
            <a:prstDash val="solid"/>
            <a:round/>
            <a:headEnd len="med" w="med" type="none"/>
            <a:tailEnd len="med" w="med" type="triangle"/>
          </a:ln>
        </p:spPr>
      </p:cxnSp>
      <p:cxnSp>
        <p:nvCxnSpPr>
          <p:cNvPr id="148" name="Google Shape;148;p24"/>
          <p:cNvCxnSpPr/>
          <p:nvPr/>
        </p:nvCxnSpPr>
        <p:spPr>
          <a:xfrm>
            <a:off x="3316825" y="3044125"/>
            <a:ext cx="295200" cy="309000"/>
          </a:xfrm>
          <a:prstGeom prst="straightConnector1">
            <a:avLst/>
          </a:prstGeom>
          <a:noFill/>
          <a:ln cap="flat" cmpd="sng" w="9525">
            <a:solidFill>
              <a:srgbClr val="FF0000"/>
            </a:solidFill>
            <a:prstDash val="solid"/>
            <a:round/>
            <a:headEnd len="med" w="med" type="none"/>
            <a:tailEnd len="med" w="med" type="triangle"/>
          </a:ln>
        </p:spPr>
      </p:cxnSp>
      <p:sp>
        <p:nvSpPr>
          <p:cNvPr id="149" name="Google Shape;149;p24"/>
          <p:cNvSpPr txBox="1"/>
          <p:nvPr/>
        </p:nvSpPr>
        <p:spPr>
          <a:xfrm>
            <a:off x="556250" y="2904800"/>
            <a:ext cx="1655100" cy="167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000">
                <a:latin typeface="Playfair Display"/>
                <a:ea typeface="Playfair Display"/>
                <a:cs typeface="Playfair Display"/>
                <a:sym typeface="Playfair Display"/>
              </a:rPr>
              <a:t>The country selection affects the language and the prices, so it helps to have it closer to them.</a:t>
            </a:r>
            <a:endParaRPr i="1" sz="1000">
              <a:latin typeface="Playfair Display"/>
              <a:ea typeface="Playfair Display"/>
              <a:cs typeface="Playfair Display"/>
              <a:sym typeface="Playfair Display"/>
            </a:endParaRPr>
          </a:p>
          <a:p>
            <a:pPr indent="0" lvl="0" marL="0" rtl="0" algn="r">
              <a:spcBef>
                <a:spcPts val="0"/>
              </a:spcBef>
              <a:spcAft>
                <a:spcPts val="0"/>
              </a:spcAft>
              <a:buNone/>
            </a:pPr>
            <a:r>
              <a:t/>
            </a:r>
            <a:endParaRPr i="1" sz="1000">
              <a:latin typeface="Playfair Display"/>
              <a:ea typeface="Playfair Display"/>
              <a:cs typeface="Playfair Display"/>
              <a:sym typeface="Playfair Display"/>
            </a:endParaRPr>
          </a:p>
          <a:p>
            <a:pPr indent="0" lvl="0" marL="0" algn="r">
              <a:spcBef>
                <a:spcPts val="0"/>
              </a:spcBef>
              <a:spcAft>
                <a:spcPts val="0"/>
              </a:spcAft>
              <a:buNone/>
            </a:pPr>
            <a:r>
              <a:rPr i="1" lang="en" sz="1000">
                <a:latin typeface="Playfair Display"/>
                <a:ea typeface="Playfair Display"/>
                <a:cs typeface="Playfair Display"/>
                <a:sym typeface="Playfair Display"/>
              </a:rPr>
              <a:t>Something that affects the whole table should </a:t>
            </a:r>
            <a:r>
              <a:rPr b="1" i="1" lang="en" sz="1000">
                <a:latin typeface="Playfair Display"/>
                <a:ea typeface="Playfair Display"/>
                <a:cs typeface="Playfair Display"/>
                <a:sym typeface="Playfair Display"/>
              </a:rPr>
              <a:t>visually </a:t>
            </a:r>
            <a:r>
              <a:rPr i="1" lang="en" sz="1000">
                <a:latin typeface="Playfair Display"/>
                <a:ea typeface="Playfair Display"/>
                <a:cs typeface="Playfair Display"/>
                <a:sym typeface="Playfair Display"/>
              </a:rPr>
              <a:t>convey its importance as well.   </a:t>
            </a:r>
            <a:endParaRPr i="1" sz="1000">
              <a:latin typeface="Playfair Display"/>
              <a:ea typeface="Playfair Display"/>
              <a:cs typeface="Playfair Display"/>
              <a:sym typeface="Playfair Dis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FIXED HEADER ROW AND COLUMN</a:t>
            </a:r>
            <a:endParaRPr>
              <a:latin typeface="Playfair Display"/>
              <a:ea typeface="Playfair Display"/>
              <a:cs typeface="Playfair Display"/>
              <a:sym typeface="Playfair Display"/>
            </a:endParaRPr>
          </a:p>
        </p:txBody>
      </p:sp>
      <p:sp>
        <p:nvSpPr>
          <p:cNvPr id="155" name="Google Shape;155;p25"/>
          <p:cNvSpPr txBox="1"/>
          <p:nvPr>
            <p:ph idx="1" type="body"/>
          </p:nvPr>
        </p:nvSpPr>
        <p:spPr>
          <a:xfrm>
            <a:off x="311700" y="1152475"/>
            <a:ext cx="8520600" cy="859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Fixed column and row headers are a great way to facilitate the exploration of tables without ever losing the context. It allows for easier scrolling and is great for large data sets. </a:t>
            </a:r>
            <a:endParaRPr sz="1200">
              <a:latin typeface="Playfair Display"/>
              <a:ea typeface="Playfair Display"/>
              <a:cs typeface="Playfair Display"/>
              <a:sym typeface="Playfair Display"/>
            </a:endParaRPr>
          </a:p>
          <a:p>
            <a:pPr indent="0" lvl="0" marL="0" rtl="0">
              <a:spcBef>
                <a:spcPts val="1600"/>
              </a:spcBef>
              <a:spcAft>
                <a:spcPts val="1600"/>
              </a:spcAft>
              <a:buNone/>
            </a:pPr>
            <a:r>
              <a:rPr b="1" lang="en" sz="1200">
                <a:latin typeface="Playfair Display"/>
                <a:ea typeface="Playfair Display"/>
                <a:cs typeface="Playfair Display"/>
                <a:sym typeface="Playfair Display"/>
              </a:rPr>
              <a:t>Fixed </a:t>
            </a:r>
            <a:r>
              <a:rPr b="1" lang="en" sz="1200">
                <a:latin typeface="Playfair Display"/>
                <a:ea typeface="Playfair Display"/>
                <a:cs typeface="Playfair Display"/>
                <a:sym typeface="Playfair Display"/>
              </a:rPr>
              <a:t>Header: </a:t>
            </a:r>
            <a:r>
              <a:rPr lang="en" sz="1200">
                <a:latin typeface="Playfair Display"/>
                <a:ea typeface="Playfair Display"/>
                <a:cs typeface="Playfair Display"/>
                <a:sym typeface="Playfair Display"/>
              </a:rPr>
              <a:t>A</a:t>
            </a:r>
            <a:r>
              <a:rPr lang="en" sz="1200">
                <a:latin typeface="Playfair Display"/>
                <a:ea typeface="Playfair Display"/>
                <a:cs typeface="Playfair Display"/>
                <a:sym typeface="Playfair Display"/>
              </a:rPr>
              <a:t>lready implemented.     </a:t>
            </a:r>
            <a:r>
              <a:rPr b="1" lang="en" sz="1200">
                <a:latin typeface="Playfair Display"/>
                <a:ea typeface="Playfair Display"/>
                <a:cs typeface="Playfair Display"/>
                <a:sym typeface="Playfair Display"/>
              </a:rPr>
              <a:t>Fixed 1st Column:</a:t>
            </a:r>
            <a:r>
              <a:rPr lang="en" sz="1200">
                <a:latin typeface="Playfair Display"/>
                <a:ea typeface="Playfair Display"/>
                <a:cs typeface="Playfair Display"/>
                <a:sym typeface="Playfair Display"/>
              </a:rPr>
              <a:t> To facilitate navigation, in particular for mobile.</a:t>
            </a:r>
            <a:br>
              <a:rPr lang="en" sz="1200">
                <a:latin typeface="Playfair Display"/>
                <a:ea typeface="Playfair Display"/>
                <a:cs typeface="Playfair Display"/>
                <a:sym typeface="Playfair Display"/>
              </a:rPr>
            </a:br>
            <a:r>
              <a:rPr b="1" lang="en" sz="1200">
                <a:latin typeface="Playfair Display"/>
                <a:ea typeface="Playfair Display"/>
                <a:cs typeface="Playfair Display"/>
                <a:sym typeface="Playfair Display"/>
              </a:rPr>
              <a:t>Fixed Last Column: </a:t>
            </a:r>
            <a:r>
              <a:rPr lang="en" sz="1200">
                <a:latin typeface="Playfair Display"/>
                <a:ea typeface="Playfair Display"/>
                <a:cs typeface="Playfair Display"/>
                <a:sym typeface="Playfair Display"/>
              </a:rPr>
              <a:t>To explore prices more conveniently. </a:t>
            </a:r>
            <a:endParaRPr sz="1200">
              <a:latin typeface="Playfair Display"/>
              <a:ea typeface="Playfair Display"/>
              <a:cs typeface="Playfair Display"/>
              <a:sym typeface="Playfair Display"/>
            </a:endParaRPr>
          </a:p>
        </p:txBody>
      </p:sp>
      <p:pic>
        <p:nvPicPr>
          <p:cNvPr id="156" name="Google Shape;156;p25"/>
          <p:cNvPicPr preferRelativeResize="0"/>
          <p:nvPr/>
        </p:nvPicPr>
        <p:blipFill>
          <a:blip r:embed="rId3">
            <a:alphaModFix/>
          </a:blip>
          <a:stretch>
            <a:fillRect/>
          </a:stretch>
        </p:blipFill>
        <p:spPr>
          <a:xfrm>
            <a:off x="392750" y="2424750"/>
            <a:ext cx="3672626" cy="2264849"/>
          </a:xfrm>
          <a:prstGeom prst="rect">
            <a:avLst/>
          </a:prstGeom>
          <a:noFill/>
          <a:ln>
            <a:noFill/>
          </a:ln>
        </p:spPr>
      </p:pic>
      <p:sp>
        <p:nvSpPr>
          <p:cNvPr id="157" name="Google Shape;157;p25"/>
          <p:cNvSpPr/>
          <p:nvPr/>
        </p:nvSpPr>
        <p:spPr>
          <a:xfrm>
            <a:off x="432625" y="2465975"/>
            <a:ext cx="3577800" cy="10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Google Shape;158;p25"/>
          <p:cNvSpPr/>
          <p:nvPr/>
        </p:nvSpPr>
        <p:spPr>
          <a:xfrm>
            <a:off x="432625" y="3579775"/>
            <a:ext cx="3577800" cy="10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9" name="Google Shape;159;p25"/>
          <p:cNvCxnSpPr/>
          <p:nvPr/>
        </p:nvCxnSpPr>
        <p:spPr>
          <a:xfrm rot="10800000">
            <a:off x="3309975" y="3971903"/>
            <a:ext cx="0" cy="494400"/>
          </a:xfrm>
          <a:prstGeom prst="straightConnector1">
            <a:avLst/>
          </a:prstGeom>
          <a:noFill/>
          <a:ln cap="flat" cmpd="sng" w="9525">
            <a:solidFill>
              <a:srgbClr val="FF0000"/>
            </a:solidFill>
            <a:prstDash val="solid"/>
            <a:round/>
            <a:headEnd len="med" w="med" type="none"/>
            <a:tailEnd len="med" w="med" type="triangle"/>
          </a:ln>
        </p:spPr>
      </p:cxnSp>
      <p:pic>
        <p:nvPicPr>
          <p:cNvPr id="160" name="Google Shape;160;p25"/>
          <p:cNvPicPr preferRelativeResize="0"/>
          <p:nvPr/>
        </p:nvPicPr>
        <p:blipFill>
          <a:blip r:embed="rId4">
            <a:alphaModFix/>
          </a:blip>
          <a:stretch>
            <a:fillRect/>
          </a:stretch>
        </p:blipFill>
        <p:spPr>
          <a:xfrm>
            <a:off x="4822076" y="2178775"/>
            <a:ext cx="3608068" cy="2826725"/>
          </a:xfrm>
          <a:prstGeom prst="rect">
            <a:avLst/>
          </a:prstGeom>
          <a:noFill/>
          <a:ln>
            <a:noFill/>
          </a:ln>
        </p:spPr>
      </p:pic>
      <p:sp>
        <p:nvSpPr>
          <p:cNvPr id="161" name="Google Shape;161;p25"/>
          <p:cNvSpPr/>
          <p:nvPr/>
        </p:nvSpPr>
        <p:spPr>
          <a:xfrm>
            <a:off x="4852350" y="2178775"/>
            <a:ext cx="181200" cy="27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Google Shape;162;p25"/>
          <p:cNvSpPr/>
          <p:nvPr/>
        </p:nvSpPr>
        <p:spPr>
          <a:xfrm>
            <a:off x="7531875" y="2195338"/>
            <a:ext cx="181200" cy="27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Google Shape;163;p25"/>
          <p:cNvSpPr/>
          <p:nvPr/>
        </p:nvSpPr>
        <p:spPr>
          <a:xfrm>
            <a:off x="8206175" y="2195338"/>
            <a:ext cx="181200" cy="2793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SEARCHABLE COLUMNS</a:t>
            </a:r>
            <a:endParaRPr>
              <a:latin typeface="Playfair Display"/>
              <a:ea typeface="Playfair Display"/>
              <a:cs typeface="Playfair Display"/>
              <a:sym typeface="Playfair Display"/>
            </a:endParaRPr>
          </a:p>
        </p:txBody>
      </p:sp>
      <p:sp>
        <p:nvSpPr>
          <p:cNvPr id="169" name="Google Shape;169;p26"/>
          <p:cNvSpPr txBox="1"/>
          <p:nvPr>
            <p:ph idx="1" type="body"/>
          </p:nvPr>
        </p:nvSpPr>
        <p:spPr>
          <a:xfrm>
            <a:off x="311700" y="1152475"/>
            <a:ext cx="6459300" cy="756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Clicking on the head for the column allows the user to </a:t>
            </a:r>
            <a:r>
              <a:rPr i="1" lang="en" sz="1200">
                <a:latin typeface="Playfair Display"/>
                <a:ea typeface="Playfair Display"/>
                <a:cs typeface="Playfair Display"/>
                <a:sym typeface="Playfair Display"/>
              </a:rPr>
              <a:t>Search (</a:t>
            </a:r>
            <a:r>
              <a:rPr lang="en" sz="1200">
                <a:latin typeface="Playfair Display"/>
                <a:ea typeface="Playfair Display"/>
                <a:cs typeface="Playfair Display"/>
                <a:sym typeface="Playfair Display"/>
              </a:rPr>
              <a:t>or </a:t>
            </a:r>
            <a:r>
              <a:rPr i="1" lang="en" sz="1200">
                <a:latin typeface="Playfair Display"/>
                <a:ea typeface="Playfair Display"/>
                <a:cs typeface="Playfair Display"/>
                <a:sym typeface="Playfair Display"/>
              </a:rPr>
              <a:t>Filter) </a:t>
            </a:r>
            <a:r>
              <a:rPr lang="en" sz="1200">
                <a:latin typeface="Playfair Display"/>
                <a:ea typeface="Playfair Display"/>
                <a:cs typeface="Playfair Display"/>
                <a:sym typeface="Playfair Display"/>
              </a:rPr>
              <a:t>inside such column. </a:t>
            </a:r>
            <a:br>
              <a:rPr lang="en" sz="1200">
                <a:latin typeface="Playfair Display"/>
                <a:ea typeface="Playfair Display"/>
                <a:cs typeface="Playfair Display"/>
                <a:sym typeface="Playfair Display"/>
              </a:rPr>
            </a:br>
            <a:br>
              <a:rPr lang="en" sz="1200">
                <a:latin typeface="Playfair Display"/>
                <a:ea typeface="Playfair Display"/>
                <a:cs typeface="Playfair Display"/>
                <a:sym typeface="Playfair Display"/>
              </a:rPr>
            </a:br>
            <a:r>
              <a:rPr b="1" lang="en" sz="1200">
                <a:latin typeface="Playfair Display"/>
                <a:ea typeface="Playfair Display"/>
                <a:cs typeface="Playfair Display"/>
                <a:sym typeface="Playfair Display"/>
              </a:rPr>
              <a:t>Advantages</a:t>
            </a:r>
            <a:r>
              <a:rPr lang="en" sz="1200">
                <a:latin typeface="Playfair Display"/>
                <a:ea typeface="Playfair Display"/>
                <a:cs typeface="Playfair Display"/>
                <a:sym typeface="Playfair Display"/>
              </a:rPr>
              <a:t>: Instant feedback if the results are updated live. User can limit the results to what they are looking for, but the context (and color) is conserved. </a:t>
            </a:r>
            <a:endParaRPr sz="1000">
              <a:latin typeface="Playfair Display"/>
              <a:ea typeface="Playfair Display"/>
              <a:cs typeface="Playfair Display"/>
              <a:sym typeface="Playfair Display"/>
            </a:endParaRPr>
          </a:p>
        </p:txBody>
      </p:sp>
      <p:pic>
        <p:nvPicPr>
          <p:cNvPr id="170" name="Google Shape;170;p26"/>
          <p:cNvPicPr preferRelativeResize="0"/>
          <p:nvPr/>
        </p:nvPicPr>
        <p:blipFill>
          <a:blip r:embed="rId3">
            <a:alphaModFix/>
          </a:blip>
          <a:stretch>
            <a:fillRect/>
          </a:stretch>
        </p:blipFill>
        <p:spPr>
          <a:xfrm>
            <a:off x="152400" y="2594875"/>
            <a:ext cx="8839199" cy="2418216"/>
          </a:xfrm>
          <a:prstGeom prst="rect">
            <a:avLst/>
          </a:prstGeom>
          <a:noFill/>
          <a:ln>
            <a:noFill/>
          </a:ln>
        </p:spPr>
      </p:pic>
      <p:cxnSp>
        <p:nvCxnSpPr>
          <p:cNvPr id="171" name="Google Shape;171;p26"/>
          <p:cNvCxnSpPr/>
          <p:nvPr/>
        </p:nvCxnSpPr>
        <p:spPr>
          <a:xfrm flipH="1">
            <a:off x="3811175" y="2438500"/>
            <a:ext cx="20700" cy="1893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RESIZABLE COLUMNS</a:t>
            </a:r>
            <a:endParaRPr>
              <a:latin typeface="Playfair Display"/>
              <a:ea typeface="Playfair Display"/>
              <a:cs typeface="Playfair Display"/>
              <a:sym typeface="Playfair Display"/>
            </a:endParaRPr>
          </a:p>
        </p:txBody>
      </p:sp>
      <p:sp>
        <p:nvSpPr>
          <p:cNvPr id="177" name="Google Shape;177;p27"/>
          <p:cNvSpPr txBox="1"/>
          <p:nvPr>
            <p:ph idx="1" type="body"/>
          </p:nvPr>
        </p:nvSpPr>
        <p:spPr>
          <a:xfrm>
            <a:off x="311700" y="1152475"/>
            <a:ext cx="6486900" cy="646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Resizable columns are good for seeing abbreviated information in full, and as a change they have very low impact if the person doesn’t want to use the functionality. </a:t>
            </a:r>
            <a:endParaRPr sz="1200">
              <a:latin typeface="Playfair Display"/>
              <a:ea typeface="Playfair Display"/>
              <a:cs typeface="Playfair Display"/>
              <a:sym typeface="Playfair Display"/>
            </a:endParaRPr>
          </a:p>
          <a:p>
            <a:pPr indent="0" lvl="0" marL="0" rtl="0">
              <a:spcBef>
                <a:spcPts val="1600"/>
              </a:spcBef>
              <a:spcAft>
                <a:spcPts val="1600"/>
              </a:spcAft>
              <a:buNone/>
            </a:pPr>
            <a:r>
              <a:rPr b="1" lang="en" sz="1200">
                <a:latin typeface="Playfair Display"/>
                <a:ea typeface="Playfair Display"/>
                <a:cs typeface="Playfair Display"/>
                <a:sym typeface="Playfair Display"/>
              </a:rPr>
              <a:t>Implementation note: </a:t>
            </a:r>
            <a:r>
              <a:rPr lang="en" sz="1200">
                <a:latin typeface="Playfair Display"/>
                <a:ea typeface="Playfair Display"/>
                <a:cs typeface="Playfair Display"/>
                <a:sym typeface="Playfair Display"/>
              </a:rPr>
              <a:t>It </a:t>
            </a:r>
            <a:r>
              <a:rPr lang="en" sz="1200">
                <a:latin typeface="Playfair Display"/>
                <a:ea typeface="Playfair Display"/>
                <a:cs typeface="Playfair Display"/>
                <a:sym typeface="Playfair Display"/>
              </a:rPr>
              <a:t>requires lines that the user can mouse-over.</a:t>
            </a:r>
            <a:endParaRPr sz="1200">
              <a:latin typeface="Playfair Display"/>
              <a:ea typeface="Playfair Display"/>
              <a:cs typeface="Playfair Display"/>
              <a:sym typeface="Playfair Display"/>
            </a:endParaRPr>
          </a:p>
        </p:txBody>
      </p:sp>
      <p:pic>
        <p:nvPicPr>
          <p:cNvPr id="178" name="Google Shape;178;p27"/>
          <p:cNvPicPr preferRelativeResize="0"/>
          <p:nvPr/>
        </p:nvPicPr>
        <p:blipFill>
          <a:blip r:embed="rId3">
            <a:alphaModFix/>
          </a:blip>
          <a:stretch>
            <a:fillRect/>
          </a:stretch>
        </p:blipFill>
        <p:spPr>
          <a:xfrm>
            <a:off x="418038" y="2662327"/>
            <a:ext cx="8307923" cy="9323949"/>
          </a:xfrm>
          <a:prstGeom prst="rect">
            <a:avLst/>
          </a:prstGeom>
          <a:noFill/>
          <a:ln>
            <a:noFill/>
          </a:ln>
        </p:spPr>
      </p:pic>
      <p:cxnSp>
        <p:nvCxnSpPr>
          <p:cNvPr id="179" name="Google Shape;179;p27"/>
          <p:cNvCxnSpPr/>
          <p:nvPr/>
        </p:nvCxnSpPr>
        <p:spPr>
          <a:xfrm>
            <a:off x="2410375" y="2810525"/>
            <a:ext cx="247200" cy="0"/>
          </a:xfrm>
          <a:prstGeom prst="straightConnector1">
            <a:avLst/>
          </a:prstGeom>
          <a:noFill/>
          <a:ln cap="flat" cmpd="sng" w="9525">
            <a:solidFill>
              <a:srgbClr val="FF0000"/>
            </a:solidFill>
            <a:prstDash val="solid"/>
            <a:round/>
            <a:headEnd len="med" w="med" type="triangle"/>
            <a:tailEnd len="med" w="med" type="triangle"/>
          </a:ln>
        </p:spPr>
      </p:cxnSp>
      <p:sp>
        <p:nvSpPr>
          <p:cNvPr id="180" name="Google Shape;180;p27"/>
          <p:cNvSpPr txBox="1"/>
          <p:nvPr/>
        </p:nvSpPr>
        <p:spPr>
          <a:xfrm>
            <a:off x="1819125" y="2349600"/>
            <a:ext cx="1380300" cy="419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i="1" lang="en" sz="800">
                <a:solidFill>
                  <a:srgbClr val="FF0000"/>
                </a:solidFill>
              </a:rPr>
              <a:t>The resize happens only in the column header </a:t>
            </a:r>
            <a:endParaRPr i="1" sz="8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MODAL BEHAVIOUR</a:t>
            </a:r>
            <a:endParaRPr>
              <a:latin typeface="Playfair Display"/>
              <a:ea typeface="Playfair Display"/>
              <a:cs typeface="Playfair Display"/>
              <a:sym typeface="Playfair Display"/>
            </a:endParaRPr>
          </a:p>
        </p:txBody>
      </p:sp>
      <p:sp>
        <p:nvSpPr>
          <p:cNvPr id="186" name="Google Shape;186;p28"/>
          <p:cNvSpPr txBox="1"/>
          <p:nvPr>
            <p:ph idx="1" type="body"/>
          </p:nvPr>
        </p:nvSpPr>
        <p:spPr>
          <a:xfrm>
            <a:off x="311700" y="1152475"/>
            <a:ext cx="8241600" cy="12030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Currently, </a:t>
            </a:r>
            <a:r>
              <a:rPr b="1" lang="en" sz="1200">
                <a:latin typeface="Playfair Display"/>
                <a:ea typeface="Playfair Display"/>
                <a:cs typeface="Playfair Display"/>
                <a:sym typeface="Playfair Display"/>
              </a:rPr>
              <a:t>the modal opens in place</a:t>
            </a:r>
            <a:r>
              <a:rPr lang="en" sz="1200">
                <a:latin typeface="Playfair Display"/>
                <a:ea typeface="Playfair Display"/>
                <a:cs typeface="Playfair Display"/>
                <a:sym typeface="Playfair Display"/>
              </a:rPr>
              <a:t> on mouse-over (which doesn’t work for mobile). The modal is not listening to where it’s opening, so it sometimes gets chopped out of the visible area. One way to solve this issue is to use JS (or similar) to calculate the position of the modal and make it open in a certain direction. </a:t>
            </a:r>
            <a:endParaRPr sz="1200">
              <a:latin typeface="Playfair Display"/>
              <a:ea typeface="Playfair Display"/>
              <a:cs typeface="Playfair Display"/>
              <a:sym typeface="Playfair Display"/>
            </a:endParaRPr>
          </a:p>
        </p:txBody>
      </p:sp>
      <p:pic>
        <p:nvPicPr>
          <p:cNvPr id="187" name="Google Shape;187;p28"/>
          <p:cNvPicPr preferRelativeResize="0"/>
          <p:nvPr/>
        </p:nvPicPr>
        <p:blipFill>
          <a:blip r:embed="rId3">
            <a:alphaModFix/>
          </a:blip>
          <a:stretch>
            <a:fillRect/>
          </a:stretch>
        </p:blipFill>
        <p:spPr>
          <a:xfrm>
            <a:off x="-2143126" y="3621792"/>
            <a:ext cx="5378820" cy="1040325"/>
          </a:xfrm>
          <a:prstGeom prst="rect">
            <a:avLst/>
          </a:prstGeom>
          <a:noFill/>
          <a:ln>
            <a:noFill/>
          </a:ln>
        </p:spPr>
      </p:pic>
      <p:grpSp>
        <p:nvGrpSpPr>
          <p:cNvPr id="188" name="Google Shape;188;p28"/>
          <p:cNvGrpSpPr/>
          <p:nvPr/>
        </p:nvGrpSpPr>
        <p:grpSpPr>
          <a:xfrm>
            <a:off x="4382450" y="3658900"/>
            <a:ext cx="2056500" cy="1272600"/>
            <a:chOff x="5559325" y="3669400"/>
            <a:chExt cx="2056500" cy="1272600"/>
          </a:xfrm>
        </p:grpSpPr>
        <p:sp>
          <p:nvSpPr>
            <p:cNvPr id="189" name="Google Shape;189;p28"/>
            <p:cNvSpPr/>
            <p:nvPr/>
          </p:nvSpPr>
          <p:spPr>
            <a:xfrm>
              <a:off x="5559325" y="3669400"/>
              <a:ext cx="2056500" cy="12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Google Shape;190;p28"/>
            <p:cNvSpPr/>
            <p:nvPr/>
          </p:nvSpPr>
          <p:spPr>
            <a:xfrm>
              <a:off x="6654300" y="3886800"/>
              <a:ext cx="549300" cy="762300"/>
            </a:xfrm>
            <a:prstGeom prst="rect">
              <a:avLst/>
            </a:prstGeom>
            <a:solidFill>
              <a:srgbClr val="99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Google Shape;191;p28"/>
            <p:cNvSpPr/>
            <p:nvPr/>
          </p:nvSpPr>
          <p:spPr>
            <a:xfrm>
              <a:off x="6592450" y="4569100"/>
              <a:ext cx="137400" cy="137400"/>
            </a:xfrm>
            <a:prstGeom prst="ellipse">
              <a:avLst/>
            </a:prstGeom>
            <a:solidFill>
              <a:srgbClr val="FF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2" name="Google Shape;192;p28"/>
          <p:cNvGrpSpPr/>
          <p:nvPr/>
        </p:nvGrpSpPr>
        <p:grpSpPr>
          <a:xfrm>
            <a:off x="4382450" y="2180074"/>
            <a:ext cx="2056500" cy="1272600"/>
            <a:chOff x="387725" y="3673899"/>
            <a:chExt cx="2056500" cy="1272600"/>
          </a:xfrm>
        </p:grpSpPr>
        <p:sp>
          <p:nvSpPr>
            <p:cNvPr id="193" name="Google Shape;193;p28"/>
            <p:cNvSpPr/>
            <p:nvPr/>
          </p:nvSpPr>
          <p:spPr>
            <a:xfrm>
              <a:off x="387725" y="3673899"/>
              <a:ext cx="2056500" cy="12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Google Shape;194;p28"/>
            <p:cNvSpPr/>
            <p:nvPr/>
          </p:nvSpPr>
          <p:spPr>
            <a:xfrm>
              <a:off x="1496425" y="4569100"/>
              <a:ext cx="611700" cy="372900"/>
            </a:xfrm>
            <a:prstGeom prst="rect">
              <a:avLst/>
            </a:prstGeom>
            <a:solidFill>
              <a:srgbClr val="99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Google Shape;195;p28"/>
            <p:cNvSpPr/>
            <p:nvPr/>
          </p:nvSpPr>
          <p:spPr>
            <a:xfrm>
              <a:off x="1429675" y="4511700"/>
              <a:ext cx="137400" cy="137400"/>
            </a:xfrm>
            <a:prstGeom prst="ellipse">
              <a:avLst/>
            </a:prstGeom>
            <a:solidFill>
              <a:srgbClr val="FF00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96" name="Google Shape;196;p28"/>
          <p:cNvGrpSpPr/>
          <p:nvPr/>
        </p:nvGrpSpPr>
        <p:grpSpPr>
          <a:xfrm>
            <a:off x="6662888" y="3656649"/>
            <a:ext cx="2067813" cy="1277100"/>
            <a:chOff x="2918588" y="3669399"/>
            <a:chExt cx="2067813" cy="1277100"/>
          </a:xfrm>
        </p:grpSpPr>
        <p:sp>
          <p:nvSpPr>
            <p:cNvPr id="197" name="Google Shape;197;p28"/>
            <p:cNvSpPr/>
            <p:nvPr/>
          </p:nvSpPr>
          <p:spPr>
            <a:xfrm>
              <a:off x="2929900" y="3673899"/>
              <a:ext cx="2056500" cy="127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8" name="Google Shape;198;p28"/>
            <p:cNvCxnSpPr>
              <a:stCxn id="197" idx="2"/>
            </p:cNvCxnSpPr>
            <p:nvPr/>
          </p:nvCxnSpPr>
          <p:spPr>
            <a:xfrm rot="10800000">
              <a:off x="3958150" y="4649199"/>
              <a:ext cx="0" cy="297300"/>
            </a:xfrm>
            <a:prstGeom prst="straightConnector1">
              <a:avLst/>
            </a:prstGeom>
            <a:noFill/>
            <a:ln cap="flat" cmpd="sng" w="9525">
              <a:solidFill>
                <a:srgbClr val="9900FF"/>
              </a:solidFill>
              <a:prstDash val="solid"/>
              <a:round/>
              <a:headEnd len="med" w="med" type="none"/>
              <a:tailEnd len="med" w="med" type="triangle"/>
            </a:ln>
          </p:spPr>
        </p:cxnSp>
        <p:cxnSp>
          <p:nvCxnSpPr>
            <p:cNvPr id="199" name="Google Shape;199;p28"/>
            <p:cNvCxnSpPr/>
            <p:nvPr/>
          </p:nvCxnSpPr>
          <p:spPr>
            <a:xfrm>
              <a:off x="3958150" y="3669399"/>
              <a:ext cx="0" cy="327300"/>
            </a:xfrm>
            <a:prstGeom prst="straightConnector1">
              <a:avLst/>
            </a:prstGeom>
            <a:noFill/>
            <a:ln cap="flat" cmpd="sng" w="9525">
              <a:solidFill>
                <a:srgbClr val="9900FF"/>
              </a:solidFill>
              <a:prstDash val="solid"/>
              <a:round/>
              <a:headEnd len="med" w="med" type="none"/>
              <a:tailEnd len="med" w="med" type="triangle"/>
            </a:ln>
          </p:spPr>
        </p:cxnSp>
        <p:cxnSp>
          <p:nvCxnSpPr>
            <p:cNvPr id="200" name="Google Shape;200;p28"/>
            <p:cNvCxnSpPr/>
            <p:nvPr/>
          </p:nvCxnSpPr>
          <p:spPr>
            <a:xfrm rot="10800000">
              <a:off x="4633300" y="4333150"/>
              <a:ext cx="353100" cy="0"/>
            </a:xfrm>
            <a:prstGeom prst="straightConnector1">
              <a:avLst/>
            </a:prstGeom>
            <a:noFill/>
            <a:ln cap="flat" cmpd="sng" w="9525">
              <a:solidFill>
                <a:srgbClr val="9900FF"/>
              </a:solidFill>
              <a:prstDash val="solid"/>
              <a:round/>
              <a:headEnd len="med" w="med" type="none"/>
              <a:tailEnd len="med" w="med" type="triangle"/>
            </a:ln>
          </p:spPr>
        </p:cxnSp>
        <p:cxnSp>
          <p:nvCxnSpPr>
            <p:cNvPr id="201" name="Google Shape;201;p28"/>
            <p:cNvCxnSpPr/>
            <p:nvPr/>
          </p:nvCxnSpPr>
          <p:spPr>
            <a:xfrm>
              <a:off x="2918588" y="4305700"/>
              <a:ext cx="317100" cy="0"/>
            </a:xfrm>
            <a:prstGeom prst="straightConnector1">
              <a:avLst/>
            </a:prstGeom>
            <a:noFill/>
            <a:ln cap="flat" cmpd="sng" w="9525">
              <a:solidFill>
                <a:srgbClr val="9900FF"/>
              </a:solidFill>
              <a:prstDash val="solid"/>
              <a:round/>
              <a:headEnd len="med" w="med" type="none"/>
              <a:tailEnd len="med" w="med" type="triangle"/>
            </a:ln>
          </p:spPr>
        </p:cxnSp>
        <p:sp>
          <p:nvSpPr>
            <p:cNvPr id="202" name="Google Shape;202;p28"/>
            <p:cNvSpPr/>
            <p:nvPr/>
          </p:nvSpPr>
          <p:spPr>
            <a:xfrm>
              <a:off x="3735400" y="3739113"/>
              <a:ext cx="445500" cy="634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Google Shape;203;p28"/>
            <p:cNvSpPr/>
            <p:nvPr/>
          </p:nvSpPr>
          <p:spPr>
            <a:xfrm>
              <a:off x="3735400" y="4262988"/>
              <a:ext cx="445500" cy="634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Google Shape;204;p28"/>
            <p:cNvSpPr/>
            <p:nvPr/>
          </p:nvSpPr>
          <p:spPr>
            <a:xfrm>
              <a:off x="2967600" y="3992788"/>
              <a:ext cx="445500" cy="634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Google Shape;205;p28"/>
            <p:cNvSpPr/>
            <p:nvPr/>
          </p:nvSpPr>
          <p:spPr>
            <a:xfrm>
              <a:off x="4503200" y="4015738"/>
              <a:ext cx="445500" cy="634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6" name="Google Shape;206;p28"/>
          <p:cNvSpPr txBox="1"/>
          <p:nvPr/>
        </p:nvSpPr>
        <p:spPr>
          <a:xfrm>
            <a:off x="258125" y="3003275"/>
            <a:ext cx="2456100" cy="57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i="1" lang="en" sz="1000">
                <a:solidFill>
                  <a:schemeClr val="dk2"/>
                </a:solidFill>
                <a:latin typeface="Playfair Display"/>
                <a:ea typeface="Playfair Display"/>
                <a:cs typeface="Playfair Display"/>
                <a:sym typeface="Playfair Display"/>
              </a:rPr>
              <a:t>An example of a modal disappearing down the visible area: </a:t>
            </a:r>
            <a:endParaRPr i="1"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MODAL VS EXPANDABLE CELL/ROWS</a:t>
            </a:r>
            <a:endParaRPr>
              <a:latin typeface="Playfair Display"/>
              <a:ea typeface="Playfair Display"/>
              <a:cs typeface="Playfair Display"/>
              <a:sym typeface="Playfair Display"/>
            </a:endParaRPr>
          </a:p>
        </p:txBody>
      </p:sp>
      <p:sp>
        <p:nvSpPr>
          <p:cNvPr id="212" name="Google Shape;212;p29"/>
          <p:cNvSpPr txBox="1"/>
          <p:nvPr>
            <p:ph idx="1" type="body"/>
          </p:nvPr>
        </p:nvSpPr>
        <p:spPr>
          <a:xfrm>
            <a:off x="311700" y="1152475"/>
            <a:ext cx="8241600" cy="123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Expanding a row within a data table is now a common pattern found across a myriad of applications. This is related to the </a:t>
            </a:r>
            <a:r>
              <a:rPr i="1" lang="en" sz="1200">
                <a:latin typeface="Playfair Display"/>
                <a:ea typeface="Playfair Display"/>
                <a:cs typeface="Playfair Display"/>
                <a:sym typeface="Playfair Display"/>
              </a:rPr>
              <a:t>Table Layout Controls</a:t>
            </a:r>
            <a:r>
              <a:rPr lang="en" sz="1200">
                <a:latin typeface="Playfair Display"/>
                <a:ea typeface="Playfair Display"/>
                <a:cs typeface="Playfair Display"/>
                <a:sym typeface="Playfair Display"/>
              </a:rPr>
              <a:t>, in that </a:t>
            </a:r>
            <a:r>
              <a:rPr b="1" lang="en" sz="1200">
                <a:latin typeface="Playfair Display"/>
                <a:ea typeface="Playfair Display"/>
                <a:cs typeface="Playfair Display"/>
                <a:sym typeface="Playfair Display"/>
              </a:rPr>
              <a:t>a row could be expanded to show more information in place (downwards)</a:t>
            </a:r>
            <a:r>
              <a:rPr lang="en" sz="1200">
                <a:latin typeface="Playfair Display"/>
                <a:ea typeface="Playfair Display"/>
                <a:cs typeface="Playfair Display"/>
                <a:sym typeface="Playfair Display"/>
              </a:rPr>
              <a:t> as opposed to in a modal. </a:t>
            </a:r>
            <a:r>
              <a:rPr b="1" lang="en" sz="1200">
                <a:solidFill>
                  <a:srgbClr val="195C99"/>
                </a:solidFill>
                <a:latin typeface="Playfair Display"/>
                <a:ea typeface="Playfair Display"/>
                <a:cs typeface="Playfair Display"/>
                <a:sym typeface="Playfair Display"/>
              </a:rPr>
              <a:t>High Impact, evaluate Amazon strategy.</a:t>
            </a:r>
            <a:endParaRPr b="1" sz="1000">
              <a:solidFill>
                <a:srgbClr val="195C99"/>
              </a:solidFill>
              <a:latin typeface="Playfair Display"/>
              <a:ea typeface="Playfair Display"/>
              <a:cs typeface="Playfair Display"/>
              <a:sym typeface="Playfair Display"/>
            </a:endParaRPr>
          </a:p>
          <a:p>
            <a:pPr indent="0" lvl="0" marL="0" rtl="0">
              <a:spcBef>
                <a:spcPts val="1600"/>
              </a:spcBef>
              <a:spcAft>
                <a:spcPts val="1600"/>
              </a:spcAft>
              <a:buNone/>
            </a:pPr>
            <a:r>
              <a:t/>
            </a:r>
            <a:endParaRPr sz="1200">
              <a:latin typeface="Playfair Display"/>
              <a:ea typeface="Playfair Display"/>
              <a:cs typeface="Playfair Display"/>
              <a:sym typeface="Playfair Display"/>
            </a:endParaRPr>
          </a:p>
        </p:txBody>
      </p:sp>
      <p:grpSp>
        <p:nvGrpSpPr>
          <p:cNvPr id="213" name="Google Shape;213;p29"/>
          <p:cNvGrpSpPr/>
          <p:nvPr/>
        </p:nvGrpSpPr>
        <p:grpSpPr>
          <a:xfrm>
            <a:off x="4743275" y="2059250"/>
            <a:ext cx="4144650" cy="1593125"/>
            <a:chOff x="4999350" y="3111225"/>
            <a:chExt cx="4144650" cy="1593125"/>
          </a:xfrm>
        </p:grpSpPr>
        <p:sp>
          <p:nvSpPr>
            <p:cNvPr id="214" name="Google Shape;214;p29"/>
            <p:cNvSpPr/>
            <p:nvPr/>
          </p:nvSpPr>
          <p:spPr>
            <a:xfrm>
              <a:off x="5012138" y="3447050"/>
              <a:ext cx="3145200" cy="206100"/>
            </a:xfrm>
            <a:prstGeom prst="rect">
              <a:avLst/>
            </a:prstGeom>
            <a:solidFill>
              <a:srgbClr val="9FC5E8"/>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Google Shape;215;p29"/>
            <p:cNvSpPr/>
            <p:nvPr/>
          </p:nvSpPr>
          <p:spPr>
            <a:xfrm>
              <a:off x="5012138" y="3653150"/>
              <a:ext cx="3145200" cy="7554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16" name="Google Shape;216;p29"/>
            <p:cNvCxnSpPr/>
            <p:nvPr/>
          </p:nvCxnSpPr>
          <p:spPr>
            <a:xfrm>
              <a:off x="5251188" y="3529450"/>
              <a:ext cx="0" cy="350100"/>
            </a:xfrm>
            <a:prstGeom prst="straightConnector1">
              <a:avLst/>
            </a:prstGeom>
            <a:noFill/>
            <a:ln cap="flat" cmpd="sng" w="9525">
              <a:solidFill>
                <a:srgbClr val="FF0000"/>
              </a:solidFill>
              <a:prstDash val="solid"/>
              <a:round/>
              <a:headEnd len="med" w="med" type="none"/>
              <a:tailEnd len="med" w="med" type="triangle"/>
            </a:ln>
          </p:spPr>
        </p:cxnSp>
        <p:sp>
          <p:nvSpPr>
            <p:cNvPr id="217" name="Google Shape;217;p29"/>
            <p:cNvSpPr txBox="1"/>
            <p:nvPr/>
          </p:nvSpPr>
          <p:spPr>
            <a:xfrm>
              <a:off x="7455538" y="4106300"/>
              <a:ext cx="556200" cy="206100"/>
            </a:xfrm>
            <a:prstGeom prst="rect">
              <a:avLst/>
            </a:prstGeom>
            <a:solidFill>
              <a:srgbClr val="FFFFFF"/>
            </a:solid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18" name="Google Shape;218;p29"/>
            <p:cNvSpPr txBox="1"/>
            <p:nvPr/>
          </p:nvSpPr>
          <p:spPr>
            <a:xfrm>
              <a:off x="7938425" y="3320150"/>
              <a:ext cx="178500" cy="15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t>
              </a:r>
              <a:endParaRPr/>
            </a:p>
          </p:txBody>
        </p:sp>
        <p:cxnSp>
          <p:nvCxnSpPr>
            <p:cNvPr id="219" name="Google Shape;219;p29"/>
            <p:cNvCxnSpPr/>
            <p:nvPr/>
          </p:nvCxnSpPr>
          <p:spPr>
            <a:xfrm>
              <a:off x="7782638" y="4278050"/>
              <a:ext cx="558600" cy="0"/>
            </a:xfrm>
            <a:prstGeom prst="straightConnector1">
              <a:avLst/>
            </a:prstGeom>
            <a:noFill/>
            <a:ln cap="flat" cmpd="sng" w="9525">
              <a:solidFill>
                <a:srgbClr val="FF0000"/>
              </a:solidFill>
              <a:prstDash val="solid"/>
              <a:round/>
              <a:headEnd len="med" w="med" type="none"/>
              <a:tailEnd len="med" w="med" type="triangle"/>
            </a:ln>
          </p:spPr>
        </p:cxnSp>
        <p:sp>
          <p:nvSpPr>
            <p:cNvPr id="220" name="Google Shape;220;p29"/>
            <p:cNvSpPr txBox="1"/>
            <p:nvPr/>
          </p:nvSpPr>
          <p:spPr>
            <a:xfrm>
              <a:off x="7774200" y="4354250"/>
              <a:ext cx="1369800" cy="350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 sz="1100">
                  <a:solidFill>
                    <a:srgbClr val="FF0000"/>
                  </a:solidFill>
                  <a:latin typeface="Playfair Display"/>
                  <a:ea typeface="Playfair Display"/>
                  <a:cs typeface="Playfair Display"/>
                  <a:sym typeface="Playfair Display"/>
                </a:rPr>
                <a:t>Link to Amazon</a:t>
              </a:r>
              <a:endParaRPr i="1" sz="1100">
                <a:solidFill>
                  <a:srgbClr val="FF0000"/>
                </a:solidFill>
              </a:endParaRPr>
            </a:p>
          </p:txBody>
        </p:sp>
        <p:sp>
          <p:nvSpPr>
            <p:cNvPr id="221" name="Google Shape;221;p29"/>
            <p:cNvSpPr txBox="1"/>
            <p:nvPr/>
          </p:nvSpPr>
          <p:spPr>
            <a:xfrm>
              <a:off x="4999350" y="3111225"/>
              <a:ext cx="503700" cy="28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 sz="1100">
                  <a:solidFill>
                    <a:srgbClr val="FF0000"/>
                  </a:solidFill>
                  <a:latin typeface="Playfair Display"/>
                  <a:ea typeface="Playfair Display"/>
                  <a:cs typeface="Playfair Display"/>
                  <a:sym typeface="Playfair Display"/>
                </a:rPr>
                <a:t>Click</a:t>
              </a:r>
              <a:endParaRPr i="1" sz="1100">
                <a:solidFill>
                  <a:srgbClr val="FF0000"/>
                </a:solidFill>
              </a:endParaRPr>
            </a:p>
          </p:txBody>
        </p:sp>
      </p:grpSp>
      <p:grpSp>
        <p:nvGrpSpPr>
          <p:cNvPr id="222" name="Google Shape;222;p29"/>
          <p:cNvGrpSpPr/>
          <p:nvPr/>
        </p:nvGrpSpPr>
        <p:grpSpPr>
          <a:xfrm>
            <a:off x="602350" y="2115425"/>
            <a:ext cx="3334663" cy="1365900"/>
            <a:chOff x="797200" y="3111225"/>
            <a:chExt cx="3334663" cy="1365900"/>
          </a:xfrm>
        </p:grpSpPr>
        <p:sp>
          <p:nvSpPr>
            <p:cNvPr id="223" name="Google Shape;223;p29"/>
            <p:cNvSpPr/>
            <p:nvPr/>
          </p:nvSpPr>
          <p:spPr>
            <a:xfrm>
              <a:off x="986663" y="3447050"/>
              <a:ext cx="3145200" cy="206100"/>
            </a:xfrm>
            <a:prstGeom prst="rect">
              <a:avLst/>
            </a:prstGeom>
            <a:solidFill>
              <a:srgbClr val="9FC5E8"/>
            </a:solid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Google Shape;224;p29"/>
            <p:cNvSpPr/>
            <p:nvPr/>
          </p:nvSpPr>
          <p:spPr>
            <a:xfrm>
              <a:off x="2402613" y="3187425"/>
              <a:ext cx="1296600" cy="12897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5" name="Google Shape;225;p29"/>
            <p:cNvSpPr/>
            <p:nvPr/>
          </p:nvSpPr>
          <p:spPr>
            <a:xfrm rot="-5400000">
              <a:off x="2291463" y="3457700"/>
              <a:ext cx="158700" cy="137400"/>
            </a:xfrm>
            <a:prstGeom prst="triangle">
              <a:avLst>
                <a:gd fmla="val 50000" name="adj"/>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Google Shape;226;p29"/>
            <p:cNvSpPr txBox="1"/>
            <p:nvPr/>
          </p:nvSpPr>
          <p:spPr>
            <a:xfrm>
              <a:off x="1549050" y="3111225"/>
              <a:ext cx="1005900" cy="28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 sz="1100">
                  <a:solidFill>
                    <a:srgbClr val="FF0000"/>
                  </a:solidFill>
                  <a:latin typeface="Playfair Display"/>
                  <a:ea typeface="Playfair Display"/>
                  <a:cs typeface="Playfair Display"/>
                  <a:sym typeface="Playfair Display"/>
                </a:rPr>
                <a:t>Mouse-over</a:t>
              </a:r>
              <a:endParaRPr i="1" sz="1100">
                <a:solidFill>
                  <a:srgbClr val="FF0000"/>
                </a:solidFill>
              </a:endParaRPr>
            </a:p>
          </p:txBody>
        </p:sp>
        <p:sp>
          <p:nvSpPr>
            <p:cNvPr id="227" name="Google Shape;227;p29"/>
            <p:cNvSpPr txBox="1"/>
            <p:nvPr/>
          </p:nvSpPr>
          <p:spPr>
            <a:xfrm>
              <a:off x="797200" y="3887450"/>
              <a:ext cx="666000" cy="2868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 sz="1100">
                  <a:solidFill>
                    <a:srgbClr val="FF0000"/>
                  </a:solidFill>
                  <a:latin typeface="Playfair Display"/>
                  <a:ea typeface="Playfair Display"/>
                  <a:cs typeface="Playfair Display"/>
                  <a:sym typeface="Playfair Display"/>
                </a:rPr>
                <a:t>Click:</a:t>
              </a:r>
              <a:endParaRPr i="1" sz="1100">
                <a:solidFill>
                  <a:srgbClr val="FF0000"/>
                </a:solidFill>
              </a:endParaRPr>
            </a:p>
          </p:txBody>
        </p:sp>
        <p:sp>
          <p:nvSpPr>
            <p:cNvPr id="228" name="Google Shape;228;p29"/>
            <p:cNvSpPr txBox="1"/>
            <p:nvPr/>
          </p:nvSpPr>
          <p:spPr>
            <a:xfrm>
              <a:off x="816025" y="4046375"/>
              <a:ext cx="1369800" cy="350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 sz="1100">
                  <a:solidFill>
                    <a:srgbClr val="FF0000"/>
                  </a:solidFill>
                  <a:latin typeface="Playfair Display"/>
                  <a:ea typeface="Playfair Display"/>
                  <a:cs typeface="Playfair Display"/>
                  <a:sym typeface="Playfair Display"/>
                </a:rPr>
                <a:t>Link to Amazon</a:t>
              </a:r>
              <a:endParaRPr i="1" sz="1100">
                <a:solidFill>
                  <a:srgbClr val="FF0000"/>
                </a:solidFill>
              </a:endParaRPr>
            </a:p>
          </p:txBody>
        </p:sp>
        <p:cxnSp>
          <p:nvCxnSpPr>
            <p:cNvPr id="229" name="Google Shape;229;p29"/>
            <p:cNvCxnSpPr/>
            <p:nvPr/>
          </p:nvCxnSpPr>
          <p:spPr>
            <a:xfrm>
              <a:off x="1206400" y="3887450"/>
              <a:ext cx="491400" cy="0"/>
            </a:xfrm>
            <a:prstGeom prst="straightConnector1">
              <a:avLst/>
            </a:prstGeom>
            <a:noFill/>
            <a:ln cap="flat" cmpd="sng" w="9525">
              <a:solidFill>
                <a:srgbClr val="FF0000"/>
              </a:solidFill>
              <a:prstDash val="solid"/>
              <a:round/>
              <a:headEnd len="med" w="med" type="none"/>
              <a:tailEnd len="med" w="med" type="triangle"/>
            </a:ln>
          </p:spPr>
        </p:cxnSp>
        <p:cxnSp>
          <p:nvCxnSpPr>
            <p:cNvPr id="230" name="Google Shape;230;p29"/>
            <p:cNvCxnSpPr/>
            <p:nvPr/>
          </p:nvCxnSpPr>
          <p:spPr>
            <a:xfrm>
              <a:off x="1996338" y="3526400"/>
              <a:ext cx="558600" cy="0"/>
            </a:xfrm>
            <a:prstGeom prst="straightConnector1">
              <a:avLst/>
            </a:prstGeom>
            <a:noFill/>
            <a:ln cap="flat" cmpd="sng" w="9525">
              <a:solidFill>
                <a:srgbClr val="FF0000"/>
              </a:solidFill>
              <a:prstDash val="solid"/>
              <a:round/>
              <a:headEnd len="med" w="med" type="none"/>
              <a:tailEnd len="med" w="med" type="triangle"/>
            </a:ln>
          </p:spPr>
        </p:cxnSp>
        <p:cxnSp>
          <p:nvCxnSpPr>
            <p:cNvPr id="231" name="Google Shape;231;p29"/>
            <p:cNvCxnSpPr/>
            <p:nvPr/>
          </p:nvCxnSpPr>
          <p:spPr>
            <a:xfrm rot="10800000">
              <a:off x="1063000" y="3549950"/>
              <a:ext cx="143400" cy="337500"/>
            </a:xfrm>
            <a:prstGeom prst="straightConnector1">
              <a:avLst/>
            </a:prstGeom>
            <a:noFill/>
            <a:ln cap="flat" cmpd="sng" w="9525">
              <a:solidFill>
                <a:srgbClr val="FF0000"/>
              </a:solidFill>
              <a:prstDash val="solid"/>
              <a:round/>
              <a:headEnd len="med" w="med" type="none"/>
              <a:tailEnd len="med" w="med" type="none"/>
            </a:ln>
          </p:spPr>
        </p:cxnSp>
      </p:grpSp>
      <p:pic>
        <p:nvPicPr>
          <p:cNvPr id="232" name="Google Shape;232;p29"/>
          <p:cNvPicPr preferRelativeResize="0"/>
          <p:nvPr/>
        </p:nvPicPr>
        <p:blipFill>
          <a:blip r:embed="rId3">
            <a:alphaModFix/>
          </a:blip>
          <a:stretch>
            <a:fillRect/>
          </a:stretch>
        </p:blipFill>
        <p:spPr>
          <a:xfrm>
            <a:off x="602350" y="3975263"/>
            <a:ext cx="4010423" cy="901225"/>
          </a:xfrm>
          <a:prstGeom prst="rect">
            <a:avLst/>
          </a:prstGeom>
          <a:noFill/>
          <a:ln>
            <a:noFill/>
          </a:ln>
        </p:spPr>
      </p:pic>
      <p:sp>
        <p:nvSpPr>
          <p:cNvPr id="233" name="Google Shape;233;p29"/>
          <p:cNvSpPr txBox="1"/>
          <p:nvPr/>
        </p:nvSpPr>
        <p:spPr>
          <a:xfrm>
            <a:off x="4638700" y="4598450"/>
            <a:ext cx="2456100" cy="572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Clr>
                <a:schemeClr val="dk1"/>
              </a:buClr>
              <a:buSzPts val="1100"/>
              <a:buFont typeface="Arial"/>
              <a:buNone/>
            </a:pPr>
            <a:r>
              <a:rPr i="1" lang="en" sz="1100">
                <a:solidFill>
                  <a:schemeClr val="dk2"/>
                </a:solidFill>
                <a:latin typeface="Playfair Display"/>
                <a:ea typeface="Playfair Display"/>
                <a:cs typeface="Playfair Display"/>
                <a:sym typeface="Playfair Display"/>
              </a:rPr>
              <a:t>Example of expanding row</a:t>
            </a:r>
            <a:endParaRPr i="1" sz="1100">
              <a:solidFill>
                <a:schemeClr val="dk2"/>
              </a:solidFill>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DRAGGABLE </a:t>
            </a:r>
            <a:r>
              <a:rPr lang="en">
                <a:latin typeface="Playfair Display"/>
                <a:ea typeface="Playfair Display"/>
                <a:cs typeface="Playfair Display"/>
                <a:sym typeface="Playfair Display"/>
              </a:rPr>
              <a:t>MODALS</a:t>
            </a:r>
            <a:endParaRPr>
              <a:latin typeface="Playfair Display"/>
              <a:ea typeface="Playfair Display"/>
              <a:cs typeface="Playfair Display"/>
              <a:sym typeface="Playfair Display"/>
            </a:endParaRPr>
          </a:p>
        </p:txBody>
      </p:sp>
      <p:sp>
        <p:nvSpPr>
          <p:cNvPr id="239" name="Google Shape;239;p30"/>
          <p:cNvSpPr txBox="1"/>
          <p:nvPr>
            <p:ph idx="1" type="body"/>
          </p:nvPr>
        </p:nvSpPr>
        <p:spPr>
          <a:xfrm>
            <a:off x="311700" y="1152475"/>
            <a:ext cx="8241600" cy="78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While the current modals open on mouse-over and remain so until the mouse moves away from the “hot spot”, this is not necessarily the case for all modals. Modals could be dragged and</a:t>
            </a:r>
            <a:r>
              <a:rPr lang="en" sz="1200">
                <a:latin typeface="Playfair Display"/>
                <a:ea typeface="Playfair Display"/>
                <a:cs typeface="Playfair Display"/>
                <a:sym typeface="Playfair Display"/>
              </a:rPr>
              <a:t> moved around. </a:t>
            </a:r>
            <a:r>
              <a:rPr b="1" lang="en" sz="1200">
                <a:solidFill>
                  <a:srgbClr val="FF0000"/>
                </a:solidFill>
                <a:latin typeface="Playfair Display"/>
                <a:ea typeface="Playfair Display"/>
                <a:cs typeface="Playfair Display"/>
                <a:sym typeface="Playfair Display"/>
              </a:rPr>
              <a:t>High Impact: </a:t>
            </a:r>
            <a:r>
              <a:rPr lang="en" sz="1200">
                <a:latin typeface="Playfair Display"/>
                <a:ea typeface="Playfair Display"/>
                <a:cs typeface="Playfair Display"/>
                <a:sym typeface="Playfair Display"/>
              </a:rPr>
              <a:t>This would require a change in the mouse-over vs click behaviour similar to the one mentioned in the previous slide.</a:t>
            </a:r>
            <a:endParaRPr sz="1200">
              <a:latin typeface="Playfair Display"/>
              <a:ea typeface="Playfair Display"/>
              <a:cs typeface="Playfair Display"/>
              <a:sym typeface="Playfair Display"/>
            </a:endParaRPr>
          </a:p>
        </p:txBody>
      </p:sp>
      <p:pic>
        <p:nvPicPr>
          <p:cNvPr id="240" name="Google Shape;240;p30"/>
          <p:cNvPicPr preferRelativeResize="0"/>
          <p:nvPr/>
        </p:nvPicPr>
        <p:blipFill>
          <a:blip r:embed="rId3">
            <a:alphaModFix/>
          </a:blip>
          <a:stretch>
            <a:fillRect/>
          </a:stretch>
        </p:blipFill>
        <p:spPr>
          <a:xfrm>
            <a:off x="392700" y="2017975"/>
            <a:ext cx="4496702" cy="5060748"/>
          </a:xfrm>
          <a:prstGeom prst="rect">
            <a:avLst/>
          </a:prstGeom>
          <a:noFill/>
          <a:ln>
            <a:noFill/>
          </a:ln>
        </p:spPr>
      </p:pic>
      <p:pic>
        <p:nvPicPr>
          <p:cNvPr id="241" name="Google Shape;241;p30"/>
          <p:cNvPicPr preferRelativeResize="0"/>
          <p:nvPr/>
        </p:nvPicPr>
        <p:blipFill>
          <a:blip r:embed="rId4">
            <a:alphaModFix/>
          </a:blip>
          <a:stretch>
            <a:fillRect/>
          </a:stretch>
        </p:blipFill>
        <p:spPr>
          <a:xfrm>
            <a:off x="2023815" y="3184759"/>
            <a:ext cx="1398502" cy="1703473"/>
          </a:xfrm>
          <a:prstGeom prst="rect">
            <a:avLst/>
          </a:prstGeom>
          <a:noFill/>
          <a:ln>
            <a:noFill/>
          </a:ln>
        </p:spPr>
      </p:pic>
      <p:pic>
        <p:nvPicPr>
          <p:cNvPr id="242" name="Google Shape;242;p30"/>
          <p:cNvPicPr preferRelativeResize="0"/>
          <p:nvPr/>
        </p:nvPicPr>
        <p:blipFill>
          <a:blip r:embed="rId5">
            <a:alphaModFix/>
          </a:blip>
          <a:stretch>
            <a:fillRect/>
          </a:stretch>
        </p:blipFill>
        <p:spPr>
          <a:xfrm>
            <a:off x="1035935" y="2481307"/>
            <a:ext cx="1476843" cy="1786069"/>
          </a:xfrm>
          <a:prstGeom prst="rect">
            <a:avLst/>
          </a:prstGeom>
          <a:noFill/>
          <a:ln>
            <a:noFill/>
          </a:ln>
        </p:spPr>
      </p:pic>
      <p:pic>
        <p:nvPicPr>
          <p:cNvPr id="243" name="Google Shape;243;p30"/>
          <p:cNvPicPr preferRelativeResize="0"/>
          <p:nvPr/>
        </p:nvPicPr>
        <p:blipFill>
          <a:blip r:embed="rId6">
            <a:alphaModFix/>
          </a:blip>
          <a:stretch>
            <a:fillRect/>
          </a:stretch>
        </p:blipFill>
        <p:spPr>
          <a:xfrm>
            <a:off x="3074735" y="2599016"/>
            <a:ext cx="1293490" cy="1289437"/>
          </a:xfrm>
          <a:prstGeom prst="rect">
            <a:avLst/>
          </a:prstGeom>
          <a:noFill/>
          <a:ln>
            <a:noFill/>
          </a:ln>
        </p:spPr>
      </p:pic>
      <p:sp>
        <p:nvSpPr>
          <p:cNvPr id="244" name="Google Shape;244;p30"/>
          <p:cNvSpPr txBox="1"/>
          <p:nvPr/>
        </p:nvSpPr>
        <p:spPr>
          <a:xfrm>
            <a:off x="5129900" y="3487275"/>
            <a:ext cx="3639600" cy="1289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2"/>
                </a:solidFill>
                <a:latin typeface="Playfair Display"/>
                <a:ea typeface="Playfair Display"/>
                <a:cs typeface="Playfair Display"/>
                <a:sym typeface="Playfair Display"/>
              </a:rPr>
              <a:t>Advantages</a:t>
            </a:r>
            <a:r>
              <a:rPr lang="en" sz="1200">
                <a:solidFill>
                  <a:schemeClr val="dk2"/>
                </a:solidFill>
                <a:latin typeface="Playfair Display"/>
                <a:ea typeface="Playfair Display"/>
                <a:cs typeface="Playfair Display"/>
                <a:sym typeface="Playfair Display"/>
              </a:rPr>
              <a:t>: This is specially useful to compare products side by side.</a:t>
            </a:r>
            <a:endParaRPr sz="1200">
              <a:solidFill>
                <a:schemeClr val="dk2"/>
              </a:solidFill>
              <a:latin typeface="Playfair Display"/>
              <a:ea typeface="Playfair Display"/>
              <a:cs typeface="Playfair Display"/>
              <a:sym typeface="Playfair Display"/>
            </a:endParaRPr>
          </a:p>
          <a:p>
            <a:pPr indent="0" lvl="0" marL="0" rtl="0">
              <a:lnSpc>
                <a:spcPct val="115000"/>
              </a:lnSpc>
              <a:spcBef>
                <a:spcPts val="1600"/>
              </a:spcBef>
              <a:spcAft>
                <a:spcPts val="1600"/>
              </a:spcAft>
              <a:buClr>
                <a:schemeClr val="dk1"/>
              </a:buClr>
              <a:buSzPts val="1100"/>
              <a:buFont typeface="Arial"/>
              <a:buNone/>
            </a:pPr>
            <a:r>
              <a:rPr b="1" lang="en" sz="1200">
                <a:solidFill>
                  <a:schemeClr val="dk2"/>
                </a:solidFill>
                <a:latin typeface="Playfair Display"/>
                <a:ea typeface="Playfair Display"/>
                <a:cs typeface="Playfair Display"/>
                <a:sym typeface="Playfair Display"/>
              </a:rPr>
              <a:t>Disadvantages</a:t>
            </a:r>
            <a:r>
              <a:rPr lang="en" sz="1200">
                <a:solidFill>
                  <a:schemeClr val="dk2"/>
                </a:solidFill>
                <a:latin typeface="Playfair Display"/>
                <a:ea typeface="Playfair Display"/>
                <a:cs typeface="Playfair Display"/>
                <a:sym typeface="Playfair Display"/>
              </a:rPr>
              <a:t>: Not (easily) available for mobile. </a:t>
            </a:r>
            <a:endParaRPr>
              <a:latin typeface="Playfair Display"/>
              <a:ea typeface="Playfair Display"/>
              <a:cs typeface="Playfair Display"/>
              <a:sym typeface="Playfair Display"/>
            </a:endParaRPr>
          </a:p>
        </p:txBody>
      </p:sp>
      <p:sp>
        <p:nvSpPr>
          <p:cNvPr id="245" name="Google Shape;245;p30"/>
          <p:cNvSpPr/>
          <p:nvPr/>
        </p:nvSpPr>
        <p:spPr>
          <a:xfrm>
            <a:off x="4236400" y="2629450"/>
            <a:ext cx="131100" cy="131100"/>
          </a:xfrm>
          <a:prstGeom prst="mathMultiply">
            <a:avLst>
              <a:gd fmla="val 23520" name="adj1"/>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Google Shape;246;p30"/>
          <p:cNvSpPr/>
          <p:nvPr/>
        </p:nvSpPr>
        <p:spPr>
          <a:xfrm>
            <a:off x="2335525" y="2495163"/>
            <a:ext cx="131100" cy="131100"/>
          </a:xfrm>
          <a:prstGeom prst="mathMultiply">
            <a:avLst>
              <a:gd fmla="val 23520" name="adj1"/>
            </a:avLst>
          </a:prstGeom>
          <a:solidFill>
            <a:srgbClr val="00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VISUAL TABLE SUMMARY</a:t>
            </a:r>
            <a:endParaRPr>
              <a:latin typeface="Playfair Display"/>
              <a:ea typeface="Playfair Display"/>
              <a:cs typeface="Playfair Display"/>
              <a:sym typeface="Playfair Display"/>
            </a:endParaRPr>
          </a:p>
        </p:txBody>
      </p:sp>
      <p:sp>
        <p:nvSpPr>
          <p:cNvPr id="252" name="Google Shape;252;p31"/>
          <p:cNvSpPr txBox="1"/>
          <p:nvPr>
            <p:ph idx="1" type="body"/>
          </p:nvPr>
        </p:nvSpPr>
        <p:spPr>
          <a:xfrm>
            <a:off x="311700" y="1152475"/>
            <a:ext cx="8520600" cy="639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200">
                <a:latin typeface="Playfair Display"/>
                <a:ea typeface="Playfair Display"/>
                <a:cs typeface="Playfair Display"/>
                <a:sym typeface="Playfair Display"/>
              </a:rPr>
              <a:t>(LOW PRIO)</a:t>
            </a:r>
            <a:r>
              <a:rPr b="1" lang="en" sz="1200">
                <a:latin typeface="Playfair Display"/>
                <a:ea typeface="Playfair Display"/>
                <a:cs typeface="Playfair Display"/>
                <a:sym typeface="Playfair Display"/>
              </a:rPr>
              <a:t> </a:t>
            </a:r>
            <a:r>
              <a:rPr lang="en" sz="1200">
                <a:latin typeface="Playfair Display"/>
                <a:ea typeface="Playfair Display"/>
                <a:cs typeface="Playfair Display"/>
                <a:sym typeface="Playfair Display"/>
              </a:rPr>
              <a:t>- A top graphic illustrating the results of the table. Charts, graphs, totals - It provides an overview of patterns, issues, aggregates and gives insights. </a:t>
            </a:r>
            <a:endParaRPr sz="1200">
              <a:latin typeface="Playfair Display"/>
              <a:ea typeface="Playfair Display"/>
              <a:cs typeface="Playfair Display"/>
              <a:sym typeface="Playfair Display"/>
            </a:endParaRPr>
          </a:p>
        </p:txBody>
      </p:sp>
      <p:pic>
        <p:nvPicPr>
          <p:cNvPr id="253" name="Google Shape;253;p31"/>
          <p:cNvPicPr preferRelativeResize="0"/>
          <p:nvPr/>
        </p:nvPicPr>
        <p:blipFill>
          <a:blip r:embed="rId3">
            <a:alphaModFix/>
          </a:blip>
          <a:stretch>
            <a:fillRect/>
          </a:stretch>
        </p:blipFill>
        <p:spPr>
          <a:xfrm>
            <a:off x="1889775" y="2050724"/>
            <a:ext cx="4517276" cy="5069701"/>
          </a:xfrm>
          <a:prstGeom prst="rect">
            <a:avLst/>
          </a:prstGeom>
          <a:noFill/>
          <a:ln>
            <a:noFill/>
          </a:ln>
        </p:spPr>
      </p:pic>
      <p:sp>
        <p:nvSpPr>
          <p:cNvPr id="254" name="Google Shape;254;p31"/>
          <p:cNvSpPr txBox="1"/>
          <p:nvPr/>
        </p:nvSpPr>
        <p:spPr>
          <a:xfrm>
            <a:off x="6633675" y="2424100"/>
            <a:ext cx="1874700" cy="245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200">
                <a:latin typeface="Playfair Display"/>
                <a:ea typeface="Playfair Display"/>
                <a:cs typeface="Playfair Display"/>
                <a:sym typeface="Playfair Display"/>
              </a:rPr>
              <a:t>Charts can show the changes in prices, the share of brands, the evolution of certain products or series, and other related topics.</a:t>
            </a:r>
            <a:endParaRPr i="1" sz="1200">
              <a:latin typeface="Playfair Display"/>
              <a:ea typeface="Playfair Display"/>
              <a:cs typeface="Playfair Display"/>
              <a:sym typeface="Playfair Display"/>
            </a:endParaRPr>
          </a:p>
          <a:p>
            <a:pPr indent="0" lvl="0" marL="0">
              <a:spcBef>
                <a:spcPts val="0"/>
              </a:spcBef>
              <a:spcAft>
                <a:spcPts val="0"/>
              </a:spcAft>
              <a:buNone/>
            </a:pPr>
            <a:r>
              <a:t/>
            </a:r>
            <a:endParaRPr i="1" sz="1200">
              <a:latin typeface="Playfair Display"/>
              <a:ea typeface="Playfair Display"/>
              <a:cs typeface="Playfair Display"/>
              <a:sym typeface="Playfair Display"/>
            </a:endParaRPr>
          </a:p>
          <a:p>
            <a:pPr indent="0" lvl="0" marL="0">
              <a:spcBef>
                <a:spcPts val="0"/>
              </a:spcBef>
              <a:spcAft>
                <a:spcPts val="0"/>
              </a:spcAft>
              <a:buNone/>
            </a:pPr>
            <a:r>
              <a:rPr i="1" lang="en" sz="1200">
                <a:latin typeface="Playfair Display"/>
                <a:ea typeface="Playfair Display"/>
                <a:cs typeface="Playfair Display"/>
                <a:sym typeface="Playfair Display"/>
              </a:rPr>
              <a:t>The advantage is a quick overview of the table contents, an introductory element.</a:t>
            </a:r>
            <a:endParaRPr i="1" sz="1200">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FE2F3"/>
        </a:solidFill>
      </p:bgPr>
    </p:bg>
    <p:spTree>
      <p:nvGrpSpPr>
        <p:cNvPr id="62" name="Shape 62"/>
        <p:cNvGrpSpPr/>
        <p:nvPr/>
      </p:nvGrpSpPr>
      <p:grpSpPr>
        <a:xfrm>
          <a:off x="0" y="0"/>
          <a:ext cx="0" cy="0"/>
          <a:chOff x="0" y="0"/>
          <a:chExt cx="0" cy="0"/>
        </a:xfrm>
      </p:grpSpPr>
      <p:sp>
        <p:nvSpPr>
          <p:cNvPr id="63" name="Google Shape;63;p14"/>
          <p:cNvSpPr txBox="1"/>
          <p:nvPr/>
        </p:nvSpPr>
        <p:spPr>
          <a:xfrm>
            <a:off x="1160950" y="487825"/>
            <a:ext cx="6672000" cy="4403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i="1" lang="en" sz="2400">
                <a:solidFill>
                  <a:srgbClr val="195C99"/>
                </a:solidFill>
                <a:latin typeface="Playfair Display"/>
                <a:ea typeface="Playfair Display"/>
                <a:cs typeface="Playfair Display"/>
                <a:sym typeface="Playfair Display"/>
              </a:rPr>
              <a:t>In subtle and unconscious ways, </a:t>
            </a:r>
            <a:r>
              <a:rPr b="1" i="1" lang="en" sz="2400">
                <a:solidFill>
                  <a:srgbClr val="195C99"/>
                </a:solidFill>
                <a:latin typeface="Playfair Display"/>
                <a:ea typeface="Playfair Display"/>
                <a:cs typeface="Playfair Display"/>
                <a:sym typeface="Playfair Display"/>
              </a:rPr>
              <a:t>user experience alters how humans make decisions</a:t>
            </a:r>
            <a:r>
              <a:rPr i="1" lang="en" sz="2400">
                <a:solidFill>
                  <a:srgbClr val="195C99"/>
                </a:solidFill>
                <a:latin typeface="Playfair Display"/>
                <a:ea typeface="Playfair Display"/>
                <a:cs typeface="Playfair Display"/>
                <a:sym typeface="Playfair Display"/>
              </a:rPr>
              <a:t>. What is seen, where it is presented, and how interactions are afforded influence actions.</a:t>
            </a:r>
            <a:endParaRPr i="1" sz="2400">
              <a:solidFill>
                <a:srgbClr val="195C99"/>
              </a:solidFill>
              <a:latin typeface="Playfair Display"/>
              <a:ea typeface="Playfair Display"/>
              <a:cs typeface="Playfair Display"/>
              <a:sym typeface="Playfair Display"/>
            </a:endParaRPr>
          </a:p>
        </p:txBody>
      </p:sp>
      <p:sp>
        <p:nvSpPr>
          <p:cNvPr id="64" name="Google Shape;64;p14"/>
          <p:cNvSpPr txBox="1"/>
          <p:nvPr/>
        </p:nvSpPr>
        <p:spPr>
          <a:xfrm>
            <a:off x="884450" y="1344675"/>
            <a:ext cx="845100" cy="66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0">
                <a:solidFill>
                  <a:srgbClr val="195C99"/>
                </a:solidFill>
                <a:latin typeface="Playfair Display"/>
                <a:ea typeface="Playfair Display"/>
                <a:cs typeface="Playfair Display"/>
                <a:sym typeface="Playfair Display"/>
              </a:rPr>
              <a:t>“</a:t>
            </a:r>
            <a:endParaRPr sz="6000">
              <a:solidFill>
                <a:srgbClr val="195C99"/>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ADDITIONAL</a:t>
            </a:r>
            <a:r>
              <a:rPr lang="en">
                <a:latin typeface="Playfair Display"/>
                <a:ea typeface="Playfair Display"/>
                <a:cs typeface="Playfair Display"/>
                <a:sym typeface="Playfair Display"/>
              </a:rPr>
              <a:t>: Link to Pages</a:t>
            </a:r>
            <a:endParaRPr>
              <a:latin typeface="Playfair Display"/>
              <a:ea typeface="Playfair Display"/>
              <a:cs typeface="Playfair Display"/>
              <a:sym typeface="Playfair Display"/>
            </a:endParaRPr>
          </a:p>
        </p:txBody>
      </p:sp>
      <p:sp>
        <p:nvSpPr>
          <p:cNvPr id="260" name="Google Shape;260;p32"/>
          <p:cNvSpPr txBox="1"/>
          <p:nvPr>
            <p:ph idx="1" type="body"/>
          </p:nvPr>
        </p:nvSpPr>
        <p:spPr>
          <a:xfrm>
            <a:off x="311700" y="1152475"/>
            <a:ext cx="8520600" cy="48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Since each computer part has a page, these (when available) could be linked from the parts table:</a:t>
            </a:r>
            <a:endParaRPr sz="1200">
              <a:latin typeface="Playfair Display"/>
              <a:ea typeface="Playfair Display"/>
              <a:cs typeface="Playfair Display"/>
              <a:sym typeface="Playfair Display"/>
            </a:endParaRPr>
          </a:p>
        </p:txBody>
      </p:sp>
      <p:pic>
        <p:nvPicPr>
          <p:cNvPr id="261" name="Google Shape;261;p32"/>
          <p:cNvPicPr preferRelativeResize="0"/>
          <p:nvPr/>
        </p:nvPicPr>
        <p:blipFill>
          <a:blip r:embed="rId3">
            <a:alphaModFix/>
          </a:blip>
          <a:stretch>
            <a:fillRect/>
          </a:stretch>
        </p:blipFill>
        <p:spPr>
          <a:xfrm>
            <a:off x="1072575" y="1686650"/>
            <a:ext cx="6700323" cy="3197526"/>
          </a:xfrm>
          <a:prstGeom prst="rect">
            <a:avLst/>
          </a:prstGeom>
          <a:noFill/>
          <a:ln>
            <a:noFill/>
          </a:ln>
        </p:spPr>
      </p:pic>
      <p:cxnSp>
        <p:nvCxnSpPr>
          <p:cNvPr id="262" name="Google Shape;262;p32"/>
          <p:cNvCxnSpPr/>
          <p:nvPr/>
        </p:nvCxnSpPr>
        <p:spPr>
          <a:xfrm flipH="1">
            <a:off x="1888350" y="2472175"/>
            <a:ext cx="528900" cy="1497000"/>
          </a:xfrm>
          <a:prstGeom prst="straightConnector1">
            <a:avLst/>
          </a:prstGeom>
          <a:noFill/>
          <a:ln cap="flat" cmpd="sng" w="9525">
            <a:solidFill>
              <a:srgbClr val="FF0000"/>
            </a:solidFill>
            <a:prstDash val="solid"/>
            <a:round/>
            <a:headEnd len="med" w="med" type="stealth"/>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ADDITIONAL: Loading Indicator</a:t>
            </a:r>
            <a:endParaRPr>
              <a:latin typeface="Playfair Display"/>
              <a:ea typeface="Playfair Display"/>
              <a:cs typeface="Playfair Display"/>
              <a:sym typeface="Playfair Display"/>
            </a:endParaRPr>
          </a:p>
        </p:txBody>
      </p:sp>
      <p:sp>
        <p:nvSpPr>
          <p:cNvPr id="268" name="Google Shape;268;p33"/>
          <p:cNvSpPr txBox="1"/>
          <p:nvPr>
            <p:ph idx="1" type="body"/>
          </p:nvPr>
        </p:nvSpPr>
        <p:spPr>
          <a:xfrm>
            <a:off x="311700" y="1152475"/>
            <a:ext cx="6287700" cy="488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The parts table takes a little while to load, a </a:t>
            </a:r>
            <a:r>
              <a:rPr b="1" lang="en" sz="1200">
                <a:latin typeface="Playfair Display"/>
                <a:ea typeface="Playfair Display"/>
                <a:cs typeface="Playfair Display"/>
                <a:sym typeface="Playfair Display"/>
              </a:rPr>
              <a:t>loading indicator</a:t>
            </a:r>
            <a:r>
              <a:rPr lang="en" sz="1200">
                <a:latin typeface="Playfair Display"/>
                <a:ea typeface="Playfair Display"/>
                <a:cs typeface="Playfair Display"/>
                <a:sym typeface="Playfair Display"/>
              </a:rPr>
              <a:t> would be useful as the content is currently pushed down once the table has loaded. Keeping a fixed area will prevent elements from moving, and users from losing context of what they were reading. </a:t>
            </a:r>
            <a:endParaRPr sz="1200">
              <a:latin typeface="Playfair Display"/>
              <a:ea typeface="Playfair Display"/>
              <a:cs typeface="Playfair Display"/>
              <a:sym typeface="Playfair Display"/>
            </a:endParaRPr>
          </a:p>
        </p:txBody>
      </p:sp>
      <p:sp>
        <p:nvSpPr>
          <p:cNvPr id="269" name="Google Shape;269;p33"/>
          <p:cNvSpPr/>
          <p:nvPr/>
        </p:nvSpPr>
        <p:spPr>
          <a:xfrm>
            <a:off x="1455825" y="2844975"/>
            <a:ext cx="2334900" cy="23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Google Shape;270;p33"/>
          <p:cNvSpPr/>
          <p:nvPr/>
        </p:nvSpPr>
        <p:spPr>
          <a:xfrm>
            <a:off x="4767100" y="2844975"/>
            <a:ext cx="2334900" cy="236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Google Shape;271;p33"/>
          <p:cNvSpPr/>
          <p:nvPr/>
        </p:nvSpPr>
        <p:spPr>
          <a:xfrm>
            <a:off x="1634375" y="3365575"/>
            <a:ext cx="1984500" cy="1881000"/>
          </a:xfrm>
          <a:prstGeom prst="rect">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72" name="Google Shape;272;p33"/>
          <p:cNvPicPr preferRelativeResize="0"/>
          <p:nvPr/>
        </p:nvPicPr>
        <p:blipFill>
          <a:blip r:embed="rId3">
            <a:alphaModFix/>
          </a:blip>
          <a:stretch>
            <a:fillRect/>
          </a:stretch>
        </p:blipFill>
        <p:spPr>
          <a:xfrm>
            <a:off x="4942300" y="3360400"/>
            <a:ext cx="1984502" cy="2233448"/>
          </a:xfrm>
          <a:prstGeom prst="rect">
            <a:avLst/>
          </a:prstGeom>
          <a:noFill/>
          <a:ln>
            <a:noFill/>
          </a:ln>
        </p:spPr>
      </p:pic>
      <p:pic>
        <p:nvPicPr>
          <p:cNvPr id="273" name="Google Shape;273;p33"/>
          <p:cNvPicPr preferRelativeResize="0"/>
          <p:nvPr/>
        </p:nvPicPr>
        <p:blipFill>
          <a:blip r:embed="rId4">
            <a:alphaModFix/>
          </a:blip>
          <a:stretch>
            <a:fillRect/>
          </a:stretch>
        </p:blipFill>
        <p:spPr>
          <a:xfrm>
            <a:off x="2502800" y="3860600"/>
            <a:ext cx="247650" cy="247650"/>
          </a:xfrm>
          <a:prstGeom prst="rect">
            <a:avLst/>
          </a:prstGeom>
          <a:noFill/>
          <a:ln>
            <a:noFill/>
          </a:ln>
        </p:spPr>
      </p:pic>
      <p:sp>
        <p:nvSpPr>
          <p:cNvPr id="274" name="Google Shape;274;p33"/>
          <p:cNvSpPr/>
          <p:nvPr/>
        </p:nvSpPr>
        <p:spPr>
          <a:xfrm>
            <a:off x="1654975" y="3000950"/>
            <a:ext cx="624900" cy="756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Google Shape;275;p33"/>
          <p:cNvSpPr/>
          <p:nvPr/>
        </p:nvSpPr>
        <p:spPr>
          <a:xfrm>
            <a:off x="1654975" y="3153350"/>
            <a:ext cx="1140000" cy="756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6" name="Google Shape;276;p33"/>
          <p:cNvSpPr/>
          <p:nvPr/>
        </p:nvSpPr>
        <p:spPr>
          <a:xfrm>
            <a:off x="4942300" y="3000950"/>
            <a:ext cx="624900" cy="756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Google Shape;277;p33"/>
          <p:cNvSpPr/>
          <p:nvPr/>
        </p:nvSpPr>
        <p:spPr>
          <a:xfrm>
            <a:off x="4942300" y="3153350"/>
            <a:ext cx="1140000" cy="756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INTERACTION: Customize Columns</a:t>
            </a:r>
            <a:endParaRPr>
              <a:latin typeface="Playfair Display"/>
              <a:ea typeface="Playfair Display"/>
              <a:cs typeface="Playfair Display"/>
              <a:sym typeface="Playfair Display"/>
            </a:endParaRPr>
          </a:p>
        </p:txBody>
      </p:sp>
      <p:sp>
        <p:nvSpPr>
          <p:cNvPr id="283" name="Google Shape;283;p34"/>
          <p:cNvSpPr txBox="1"/>
          <p:nvPr>
            <p:ph idx="1" type="body"/>
          </p:nvPr>
        </p:nvSpPr>
        <p:spPr>
          <a:xfrm>
            <a:off x="311700" y="1152475"/>
            <a:ext cx="8520600" cy="708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Possibility to customize columns and their content, as well as rearrange or delete them completely. Settings can open in a modal to allow for more filtering options such as price range, brands, etc. </a:t>
            </a:r>
            <a:endParaRPr sz="1200">
              <a:latin typeface="Playfair Display"/>
              <a:ea typeface="Playfair Display"/>
              <a:cs typeface="Playfair Display"/>
              <a:sym typeface="Playfair Display"/>
            </a:endParaRPr>
          </a:p>
          <a:p>
            <a:pPr indent="0" lvl="0" marL="0" rtl="0">
              <a:spcBef>
                <a:spcPts val="1600"/>
              </a:spcBef>
              <a:spcAft>
                <a:spcPts val="1600"/>
              </a:spcAft>
              <a:buNone/>
            </a:pPr>
            <a:r>
              <a:rPr b="1" lang="en" sz="1200">
                <a:latin typeface="Playfair Display"/>
                <a:ea typeface="Playfair Display"/>
                <a:cs typeface="Playfair Display"/>
                <a:sym typeface="Playfair Display"/>
              </a:rPr>
              <a:t>Implementation Note: </a:t>
            </a:r>
            <a:r>
              <a:rPr lang="en" sz="1200">
                <a:latin typeface="Playfair Display"/>
                <a:ea typeface="Playfair Display"/>
                <a:cs typeface="Playfair Display"/>
                <a:sym typeface="Playfair Display"/>
              </a:rPr>
              <a:t>It’s essential that the user understand very clearly that changes have been applied to the default table.</a:t>
            </a:r>
            <a:endParaRPr sz="1200">
              <a:latin typeface="Playfair Display"/>
              <a:ea typeface="Playfair Display"/>
              <a:cs typeface="Playfair Display"/>
              <a:sym typeface="Playfair Display"/>
            </a:endParaRPr>
          </a:p>
        </p:txBody>
      </p:sp>
      <p:sp>
        <p:nvSpPr>
          <p:cNvPr id="284" name="Google Shape;284;p34"/>
          <p:cNvSpPr txBox="1"/>
          <p:nvPr>
            <p:ph type="title"/>
          </p:nvPr>
        </p:nvSpPr>
        <p:spPr>
          <a:xfrm>
            <a:off x="311700" y="270960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INTERACTION: Mouseover Cell Actions</a:t>
            </a:r>
            <a:endParaRPr>
              <a:latin typeface="Playfair Display"/>
              <a:ea typeface="Playfair Display"/>
              <a:cs typeface="Playfair Display"/>
              <a:sym typeface="Playfair Display"/>
            </a:endParaRPr>
          </a:p>
        </p:txBody>
      </p:sp>
      <p:sp>
        <p:nvSpPr>
          <p:cNvPr id="285" name="Google Shape;285;p34"/>
          <p:cNvSpPr txBox="1"/>
          <p:nvPr>
            <p:ph idx="1" type="body"/>
          </p:nvPr>
        </p:nvSpPr>
        <p:spPr>
          <a:xfrm>
            <a:off x="311700" y="3417050"/>
            <a:ext cx="8241600" cy="1108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200">
                <a:latin typeface="Playfair Display"/>
                <a:ea typeface="Playfair Display"/>
                <a:cs typeface="Playfair Display"/>
                <a:sym typeface="Playfair Display"/>
              </a:rPr>
              <a:t>Extra options can be added to cells on mouse-over, such as remove. This level of control is probably </a:t>
            </a:r>
            <a:r>
              <a:rPr b="1" lang="en" sz="1200">
                <a:latin typeface="Playfair Display"/>
                <a:ea typeface="Playfair Display"/>
                <a:cs typeface="Playfair Display"/>
                <a:sym typeface="Playfair Display"/>
              </a:rPr>
              <a:t>not required</a:t>
            </a:r>
            <a:r>
              <a:rPr lang="en" sz="1200">
                <a:latin typeface="Playfair Display"/>
                <a:ea typeface="Playfair Display"/>
                <a:cs typeface="Playfair Display"/>
                <a:sym typeface="Playfair Display"/>
              </a:rPr>
              <a:t> for the parts table, but it’s good to keep in mind for future expansions. </a:t>
            </a:r>
            <a:r>
              <a:rPr lang="en" sz="1200">
                <a:latin typeface="Playfair Display"/>
                <a:ea typeface="Playfair Display"/>
                <a:cs typeface="Playfair Display"/>
                <a:sym typeface="Playfair Display"/>
              </a:rPr>
              <a:t>Be aware of discoverability issues (the user never noticing this functionality) and/or responsive replacement for mobile. </a:t>
            </a:r>
            <a:endParaRPr sz="1200">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5C99"/>
        </a:solidFill>
      </p:bgPr>
    </p:bg>
    <p:spTree>
      <p:nvGrpSpPr>
        <p:cNvPr id="289" name="Shape 289"/>
        <p:cNvGrpSpPr/>
        <p:nvPr/>
      </p:nvGrpSpPr>
      <p:grpSpPr>
        <a:xfrm>
          <a:off x="0" y="0"/>
          <a:ext cx="0" cy="0"/>
          <a:chOff x="0" y="0"/>
          <a:chExt cx="0" cy="0"/>
        </a:xfrm>
      </p:grpSpPr>
      <p:sp>
        <p:nvSpPr>
          <p:cNvPr id="290" name="Google Shape;290;p35"/>
          <p:cNvSpPr txBox="1"/>
          <p:nvPr>
            <p:ph type="title"/>
          </p:nvPr>
        </p:nvSpPr>
        <p:spPr>
          <a:xfrm>
            <a:off x="311700" y="445025"/>
            <a:ext cx="8520600" cy="42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Playfair Display"/>
                <a:ea typeface="Playfair Display"/>
                <a:cs typeface="Playfair Display"/>
                <a:sym typeface="Playfair Display"/>
              </a:rPr>
              <a:t>PRODUCT MODAL</a:t>
            </a:r>
            <a:endParaRPr sz="3600">
              <a:solidFill>
                <a:srgbClr val="FFFFFF"/>
              </a:solidFill>
              <a:latin typeface="Playfair Display"/>
              <a:ea typeface="Playfair Display"/>
              <a:cs typeface="Playfair Display"/>
              <a:sym typeface="Playfair Display"/>
            </a:endParaRPr>
          </a:p>
        </p:txBody>
      </p:sp>
      <p:cxnSp>
        <p:nvCxnSpPr>
          <p:cNvPr id="291" name="Google Shape;291;p35"/>
          <p:cNvCxnSpPr/>
          <p:nvPr/>
        </p:nvCxnSpPr>
        <p:spPr>
          <a:xfrm>
            <a:off x="3570925" y="2966600"/>
            <a:ext cx="2012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TOPICS and PROPOSED IMPROVEMENTS</a:t>
            </a:r>
            <a:endParaRPr>
              <a:latin typeface="Playfair Display"/>
              <a:ea typeface="Playfair Display"/>
              <a:cs typeface="Playfair Display"/>
              <a:sym typeface="Playfair Display"/>
            </a:endParaRPr>
          </a:p>
        </p:txBody>
      </p:sp>
      <p:sp>
        <p:nvSpPr>
          <p:cNvPr id="297" name="Google Shape;297;p36"/>
          <p:cNvSpPr txBox="1"/>
          <p:nvPr>
            <p:ph idx="1" type="body"/>
          </p:nvPr>
        </p:nvSpPr>
        <p:spPr>
          <a:xfrm>
            <a:off x="311700" y="1152475"/>
            <a:ext cx="8520600" cy="35652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Playfair Display"/>
              <a:buAutoNum type="arabicPeriod"/>
            </a:pPr>
            <a:r>
              <a:rPr lang="en" sz="1600">
                <a:latin typeface="Playfair Display"/>
                <a:ea typeface="Playfair Display"/>
                <a:cs typeface="Playfair Display"/>
                <a:sym typeface="Playfair Display"/>
              </a:rPr>
              <a:t>Type of Modal</a:t>
            </a:r>
            <a:endParaRPr sz="1600">
              <a:latin typeface="Playfair Display"/>
              <a:ea typeface="Playfair Display"/>
              <a:cs typeface="Playfair Display"/>
              <a:sym typeface="Playfair Display"/>
            </a:endParaRPr>
          </a:p>
          <a:p>
            <a:pPr indent="-330200" lvl="1" marL="914400" rtl="0">
              <a:spcBef>
                <a:spcPts val="0"/>
              </a:spcBef>
              <a:spcAft>
                <a:spcPts val="0"/>
              </a:spcAft>
              <a:buSzPts val="1600"/>
              <a:buFont typeface="Playfair Display"/>
              <a:buAutoNum type="alphaLcPeriod"/>
            </a:pPr>
            <a:r>
              <a:rPr lang="en" sz="1600">
                <a:latin typeface="Playfair Display"/>
                <a:ea typeface="Playfair Display"/>
                <a:cs typeface="Playfair Display"/>
                <a:sym typeface="Playfair Display"/>
              </a:rPr>
              <a:t>Tier Modal</a:t>
            </a:r>
            <a:endParaRPr sz="1600">
              <a:latin typeface="Playfair Display"/>
              <a:ea typeface="Playfair Display"/>
              <a:cs typeface="Playfair Display"/>
              <a:sym typeface="Playfair Display"/>
            </a:endParaRPr>
          </a:p>
          <a:p>
            <a:pPr indent="-330200" lvl="1" marL="914400" rtl="0">
              <a:spcBef>
                <a:spcPts val="0"/>
              </a:spcBef>
              <a:spcAft>
                <a:spcPts val="0"/>
              </a:spcAft>
              <a:buSzPts val="1600"/>
              <a:buFont typeface="Playfair Display"/>
              <a:buAutoNum type="alphaLcPeriod"/>
            </a:pPr>
            <a:r>
              <a:rPr lang="en" sz="1600">
                <a:latin typeface="Playfair Display"/>
                <a:ea typeface="Playfair Display"/>
                <a:cs typeface="Playfair Display"/>
                <a:sym typeface="Playfair Display"/>
              </a:rPr>
              <a:t>Product Modal</a:t>
            </a:r>
            <a:endParaRPr sz="1600">
              <a:latin typeface="Playfair Display"/>
              <a:ea typeface="Playfair Display"/>
              <a:cs typeface="Playfair Display"/>
              <a:sym typeface="Playfair Display"/>
            </a:endParaRPr>
          </a:p>
          <a:p>
            <a:pPr indent="-330200" lvl="0" marL="457200" rtl="0">
              <a:spcBef>
                <a:spcPts val="0"/>
              </a:spcBef>
              <a:spcAft>
                <a:spcPts val="0"/>
              </a:spcAft>
              <a:buSzPts val="1600"/>
              <a:buFont typeface="Playfair Display"/>
              <a:buAutoNum type="arabicPeriod"/>
            </a:pPr>
            <a:r>
              <a:rPr lang="en" sz="1600">
                <a:latin typeface="Playfair Display"/>
                <a:ea typeface="Playfair Display"/>
                <a:cs typeface="Playfair Display"/>
                <a:sym typeface="Playfair Display"/>
              </a:rPr>
              <a:t>Standardization of Data</a:t>
            </a:r>
            <a:endParaRPr sz="1600">
              <a:latin typeface="Playfair Display"/>
              <a:ea typeface="Playfair Display"/>
              <a:cs typeface="Playfair Display"/>
              <a:sym typeface="Playfair Display"/>
            </a:endParaRPr>
          </a:p>
          <a:p>
            <a:pPr indent="-330200" lvl="0" marL="457200" rtl="0">
              <a:spcBef>
                <a:spcPts val="0"/>
              </a:spcBef>
              <a:spcAft>
                <a:spcPts val="0"/>
              </a:spcAft>
              <a:buSzPts val="1600"/>
              <a:buFont typeface="Playfair Display"/>
              <a:buAutoNum type="arabicPeriod"/>
            </a:pPr>
            <a:r>
              <a:rPr lang="en" sz="1600">
                <a:latin typeface="Playfair Display"/>
                <a:ea typeface="Playfair Display"/>
                <a:cs typeface="Playfair Display"/>
                <a:sym typeface="Playfair Display"/>
              </a:rPr>
              <a:t>Image Treatment</a:t>
            </a:r>
            <a:endParaRPr sz="1600">
              <a:latin typeface="Playfair Display"/>
              <a:ea typeface="Playfair Display"/>
              <a:cs typeface="Playfair Display"/>
              <a:sym typeface="Playfair Display"/>
            </a:endParaRPr>
          </a:p>
          <a:p>
            <a:pPr indent="-330200" lvl="0" marL="457200" rtl="0">
              <a:spcBef>
                <a:spcPts val="0"/>
              </a:spcBef>
              <a:spcAft>
                <a:spcPts val="0"/>
              </a:spcAft>
              <a:buSzPts val="1600"/>
              <a:buFont typeface="Playfair Display"/>
              <a:buAutoNum type="arabicPeriod"/>
            </a:pPr>
            <a:r>
              <a:rPr lang="en" sz="1600">
                <a:latin typeface="Playfair Display"/>
                <a:ea typeface="Playfair Display"/>
                <a:cs typeface="Playfair Display"/>
                <a:sym typeface="Playfair Display"/>
              </a:rPr>
              <a:t>Content Formatting</a:t>
            </a:r>
            <a:endParaRPr sz="1600">
              <a:latin typeface="Playfair Display"/>
              <a:ea typeface="Playfair Display"/>
              <a:cs typeface="Playfair Display"/>
              <a:sym typeface="Playfair Display"/>
            </a:endParaRPr>
          </a:p>
          <a:p>
            <a:pPr indent="-330200" lvl="0" marL="457200" rtl="0">
              <a:spcBef>
                <a:spcPts val="0"/>
              </a:spcBef>
              <a:spcAft>
                <a:spcPts val="0"/>
              </a:spcAft>
              <a:buSzPts val="1600"/>
              <a:buFont typeface="Playfair Display"/>
              <a:buAutoNum type="arabicPeriod"/>
            </a:pPr>
            <a:r>
              <a:rPr lang="en" sz="1600">
                <a:latin typeface="Playfair Display"/>
                <a:ea typeface="Playfair Display"/>
                <a:cs typeface="Playfair Display"/>
                <a:sym typeface="Playfair Display"/>
              </a:rPr>
              <a:t>Color Cues</a:t>
            </a:r>
            <a:endParaRPr sz="1600">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TYPE OF MODAL</a:t>
            </a:r>
            <a:endParaRPr>
              <a:latin typeface="Playfair Display"/>
              <a:ea typeface="Playfair Display"/>
              <a:cs typeface="Playfair Display"/>
              <a:sym typeface="Playfair Display"/>
            </a:endParaRPr>
          </a:p>
        </p:txBody>
      </p:sp>
      <p:sp>
        <p:nvSpPr>
          <p:cNvPr id="303" name="Google Shape;303;p37"/>
          <p:cNvSpPr txBox="1"/>
          <p:nvPr>
            <p:ph idx="1" type="body"/>
          </p:nvPr>
        </p:nvSpPr>
        <p:spPr>
          <a:xfrm>
            <a:off x="311700" y="1152475"/>
            <a:ext cx="3362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There are currently two types of modals that </a:t>
            </a:r>
            <a:r>
              <a:rPr b="1" lang="en" sz="1200">
                <a:latin typeface="Playfair Display"/>
                <a:ea typeface="Playfair Display"/>
                <a:cs typeface="Playfair Display"/>
                <a:sym typeface="Playfair Display"/>
              </a:rPr>
              <a:t>behave similarly but offer different content:</a:t>
            </a:r>
            <a:endParaRPr b="1"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AutoNum type="arabicParenR"/>
            </a:pPr>
            <a:r>
              <a:rPr lang="en" sz="1200">
                <a:latin typeface="Playfair Display"/>
                <a:ea typeface="Playfair Display"/>
                <a:cs typeface="Playfair Display"/>
                <a:sym typeface="Playfair Display"/>
              </a:rPr>
              <a:t>TIER modal </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arenR"/>
            </a:pPr>
            <a:r>
              <a:rPr lang="en" sz="1200">
                <a:latin typeface="Playfair Display"/>
                <a:ea typeface="Playfair Display"/>
                <a:cs typeface="Playfair Display"/>
                <a:sym typeface="Playfair Display"/>
              </a:rPr>
              <a:t>PRODUCT modal</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A </a:t>
            </a:r>
            <a:r>
              <a:rPr b="1" lang="en" sz="1200">
                <a:latin typeface="Playfair Display"/>
                <a:ea typeface="Playfair Display"/>
                <a:cs typeface="Playfair Display"/>
                <a:sym typeface="Playfair Display"/>
              </a:rPr>
              <a:t>clearer distinction</a:t>
            </a:r>
            <a:r>
              <a:rPr lang="en" sz="1200">
                <a:latin typeface="Playfair Display"/>
                <a:ea typeface="Playfair Display"/>
                <a:cs typeface="Playfair Display"/>
                <a:sym typeface="Playfair Display"/>
              </a:rPr>
              <a:t> between the two would be useful for the user to understand easily what the parts table is about.</a:t>
            </a:r>
            <a:endParaRPr sz="1200">
              <a:latin typeface="Playfair Display"/>
              <a:ea typeface="Playfair Display"/>
              <a:cs typeface="Playfair Display"/>
              <a:sym typeface="Playfair Display"/>
            </a:endParaRPr>
          </a:p>
        </p:txBody>
      </p:sp>
      <p:pic>
        <p:nvPicPr>
          <p:cNvPr id="304" name="Google Shape;304;p37"/>
          <p:cNvPicPr preferRelativeResize="0"/>
          <p:nvPr/>
        </p:nvPicPr>
        <p:blipFill>
          <a:blip r:embed="rId3">
            <a:alphaModFix/>
          </a:blip>
          <a:stretch>
            <a:fillRect/>
          </a:stretch>
        </p:blipFill>
        <p:spPr>
          <a:xfrm>
            <a:off x="4130750" y="401838"/>
            <a:ext cx="2318427" cy="3820974"/>
          </a:xfrm>
          <a:prstGeom prst="rect">
            <a:avLst/>
          </a:prstGeom>
          <a:noFill/>
          <a:ln cap="flat" cmpd="sng" w="9525">
            <a:solidFill>
              <a:schemeClr val="dk2"/>
            </a:solidFill>
            <a:prstDash val="solid"/>
            <a:round/>
            <a:headEnd len="sm" w="sm" type="none"/>
            <a:tailEnd len="sm" w="sm" type="none"/>
          </a:ln>
        </p:spPr>
      </p:pic>
      <p:pic>
        <p:nvPicPr>
          <p:cNvPr id="305" name="Google Shape;305;p37"/>
          <p:cNvPicPr preferRelativeResize="0"/>
          <p:nvPr/>
        </p:nvPicPr>
        <p:blipFill>
          <a:blip r:embed="rId4">
            <a:alphaModFix/>
          </a:blip>
          <a:stretch>
            <a:fillRect/>
          </a:stretch>
        </p:blipFill>
        <p:spPr>
          <a:xfrm>
            <a:off x="6050375" y="1152463"/>
            <a:ext cx="2318425" cy="3461046"/>
          </a:xfrm>
          <a:prstGeom prst="rect">
            <a:avLst/>
          </a:prstGeom>
          <a:noFill/>
          <a:ln cap="flat" cmpd="sng" w="9525">
            <a:solidFill>
              <a:schemeClr val="dk2"/>
            </a:solidFill>
            <a:prstDash val="solid"/>
            <a:round/>
            <a:headEnd len="sm" w="sm" type="none"/>
            <a:tailEnd len="sm" w="sm" type="none"/>
          </a:ln>
        </p:spPr>
      </p:pic>
      <p:sp>
        <p:nvSpPr>
          <p:cNvPr id="306" name="Google Shape;306;p37"/>
          <p:cNvSpPr txBox="1"/>
          <p:nvPr/>
        </p:nvSpPr>
        <p:spPr>
          <a:xfrm>
            <a:off x="4130750" y="4222800"/>
            <a:ext cx="611100" cy="41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Tier</a:t>
            </a:r>
            <a:endParaRPr sz="1200">
              <a:latin typeface="Playfair Display"/>
              <a:ea typeface="Playfair Display"/>
              <a:cs typeface="Playfair Display"/>
              <a:sym typeface="Playfair Display"/>
            </a:endParaRPr>
          </a:p>
        </p:txBody>
      </p:sp>
      <p:sp>
        <p:nvSpPr>
          <p:cNvPr id="307" name="Google Shape;307;p37"/>
          <p:cNvSpPr txBox="1"/>
          <p:nvPr/>
        </p:nvSpPr>
        <p:spPr>
          <a:xfrm>
            <a:off x="7608800" y="740575"/>
            <a:ext cx="726000" cy="411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Product</a:t>
            </a:r>
            <a:endParaRPr sz="1200">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TYPE OF MODAL: TIER</a:t>
            </a:r>
            <a:endParaRPr>
              <a:latin typeface="Playfair Display"/>
              <a:ea typeface="Playfair Display"/>
              <a:cs typeface="Playfair Display"/>
              <a:sym typeface="Playfair Display"/>
            </a:endParaRPr>
          </a:p>
        </p:txBody>
      </p:sp>
      <p:sp>
        <p:nvSpPr>
          <p:cNvPr id="313" name="Google Shape;313;p38"/>
          <p:cNvSpPr txBox="1"/>
          <p:nvPr>
            <p:ph idx="1" type="body"/>
          </p:nvPr>
        </p:nvSpPr>
        <p:spPr>
          <a:xfrm>
            <a:off x="3843175" y="1152475"/>
            <a:ext cx="4652400" cy="351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The Tier modal contains:</a:t>
            </a:r>
            <a:endParaRPr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AutoNum type="arabicPeriod"/>
            </a:pPr>
            <a:r>
              <a:rPr lang="en" sz="1200">
                <a:latin typeface="Playfair Display"/>
                <a:ea typeface="Playfair Display"/>
                <a:cs typeface="Playfair Display"/>
                <a:sym typeface="Playfair Display"/>
              </a:rPr>
              <a:t>Headline (name)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Description</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Sample game performance</a:t>
            </a:r>
            <a:endParaRPr sz="1200">
              <a:latin typeface="Playfair Display"/>
              <a:ea typeface="Playfair Display"/>
              <a:cs typeface="Playfair Display"/>
              <a:sym typeface="Playfair Display"/>
            </a:endParaRPr>
          </a:p>
          <a:p>
            <a:pPr indent="0" lvl="0" marL="0">
              <a:spcBef>
                <a:spcPts val="1600"/>
              </a:spcBef>
              <a:spcAft>
                <a:spcPts val="0"/>
              </a:spcAft>
              <a:buNone/>
            </a:pPr>
            <a:r>
              <a:t/>
            </a:r>
            <a:endParaRPr b="1" sz="1200">
              <a:latin typeface="Playfair Display"/>
              <a:ea typeface="Playfair Display"/>
              <a:cs typeface="Playfair Display"/>
              <a:sym typeface="Playfair Display"/>
            </a:endParaRPr>
          </a:p>
          <a:p>
            <a:pPr indent="0" lvl="0" marL="0" rtl="0">
              <a:spcBef>
                <a:spcPts val="1600"/>
              </a:spcBef>
              <a:spcAft>
                <a:spcPts val="0"/>
              </a:spcAft>
              <a:buNone/>
            </a:pPr>
            <a:r>
              <a:rPr b="1" lang="en" sz="1200">
                <a:latin typeface="Playfair Display"/>
                <a:ea typeface="Playfair Display"/>
                <a:cs typeface="Playfair Display"/>
                <a:sym typeface="Playfair Display"/>
              </a:rPr>
              <a:t>Issues:</a:t>
            </a:r>
            <a:endParaRPr b="1"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Char char="-"/>
            </a:pPr>
            <a:r>
              <a:rPr lang="en" sz="1200">
                <a:latin typeface="Playfair Display"/>
                <a:ea typeface="Playfair Display"/>
                <a:cs typeface="Playfair Display"/>
                <a:sym typeface="Playfair Display"/>
              </a:rPr>
              <a:t>No text formatting - all text looks the same in size and style. No visual cues to easily scan for important info.</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Headline too small - difficult to see!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b="1" lang="en" sz="1200">
                <a:latin typeface="Playfair Display"/>
                <a:ea typeface="Playfair Display"/>
                <a:cs typeface="Playfair Display"/>
                <a:sym typeface="Playfair Display"/>
              </a:rPr>
              <a:t>Game performance stars </a:t>
            </a:r>
            <a:r>
              <a:rPr lang="en" sz="1200">
                <a:latin typeface="Playfair Display"/>
                <a:ea typeface="Playfair Display"/>
                <a:cs typeface="Playfair Display"/>
                <a:sym typeface="Playfair Display"/>
              </a:rPr>
              <a:t>look like product ratings. This is an issue because the functionality is different. The component resembles a legend, too, especially the bottom part.</a:t>
            </a:r>
            <a:endParaRPr sz="1200">
              <a:latin typeface="Playfair Display"/>
              <a:ea typeface="Playfair Display"/>
              <a:cs typeface="Playfair Display"/>
              <a:sym typeface="Playfair Display"/>
            </a:endParaRPr>
          </a:p>
        </p:txBody>
      </p:sp>
      <p:pic>
        <p:nvPicPr>
          <p:cNvPr id="314" name="Google Shape;314;p38"/>
          <p:cNvPicPr preferRelativeResize="0"/>
          <p:nvPr/>
        </p:nvPicPr>
        <p:blipFill>
          <a:blip r:embed="rId3">
            <a:alphaModFix/>
          </a:blip>
          <a:stretch>
            <a:fillRect/>
          </a:stretch>
        </p:blipFill>
        <p:spPr>
          <a:xfrm>
            <a:off x="1163700" y="1112325"/>
            <a:ext cx="2318427" cy="3820974"/>
          </a:xfrm>
          <a:prstGeom prst="rect">
            <a:avLst/>
          </a:prstGeom>
          <a:noFill/>
          <a:ln cap="flat" cmpd="sng" w="9525">
            <a:solidFill>
              <a:schemeClr val="dk2"/>
            </a:solidFill>
            <a:prstDash val="solid"/>
            <a:round/>
            <a:headEnd len="sm" w="sm" type="none"/>
            <a:tailEnd len="sm" w="sm" type="none"/>
          </a:ln>
        </p:spPr>
      </p:pic>
      <p:sp>
        <p:nvSpPr>
          <p:cNvPr id="315" name="Google Shape;315;p38"/>
          <p:cNvSpPr txBox="1"/>
          <p:nvPr>
            <p:ph idx="1" type="body"/>
          </p:nvPr>
        </p:nvSpPr>
        <p:spPr>
          <a:xfrm>
            <a:off x="811675" y="256582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1</a:t>
            </a:r>
            <a:endParaRPr>
              <a:solidFill>
                <a:srgbClr val="FF0000"/>
              </a:solidFill>
              <a:latin typeface="Playfair Display"/>
              <a:ea typeface="Playfair Display"/>
              <a:cs typeface="Playfair Display"/>
              <a:sym typeface="Playfair Display"/>
            </a:endParaRPr>
          </a:p>
        </p:txBody>
      </p:sp>
      <p:sp>
        <p:nvSpPr>
          <p:cNvPr id="316" name="Google Shape;316;p38"/>
          <p:cNvSpPr txBox="1"/>
          <p:nvPr>
            <p:ph idx="1" type="body"/>
          </p:nvPr>
        </p:nvSpPr>
        <p:spPr>
          <a:xfrm>
            <a:off x="811675" y="291002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2</a:t>
            </a:r>
            <a:endParaRPr>
              <a:solidFill>
                <a:srgbClr val="FF0000"/>
              </a:solidFill>
              <a:latin typeface="Playfair Display"/>
              <a:ea typeface="Playfair Display"/>
              <a:cs typeface="Playfair Display"/>
              <a:sym typeface="Playfair Display"/>
            </a:endParaRPr>
          </a:p>
        </p:txBody>
      </p:sp>
      <p:sp>
        <p:nvSpPr>
          <p:cNvPr id="317" name="Google Shape;317;p38"/>
          <p:cNvSpPr txBox="1"/>
          <p:nvPr>
            <p:ph idx="1" type="body"/>
          </p:nvPr>
        </p:nvSpPr>
        <p:spPr>
          <a:xfrm>
            <a:off x="811675" y="343317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3</a:t>
            </a:r>
            <a:endParaRPr>
              <a:solidFill>
                <a:srgbClr val="FF0000"/>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TYPE OF MODAL: TIER (Sample game performance enhancement)</a:t>
            </a:r>
            <a:endParaRPr>
              <a:latin typeface="Playfair Display"/>
              <a:ea typeface="Playfair Display"/>
              <a:cs typeface="Playfair Display"/>
              <a:sym typeface="Playfair Display"/>
            </a:endParaRPr>
          </a:p>
        </p:txBody>
      </p:sp>
      <p:pic>
        <p:nvPicPr>
          <p:cNvPr id="323" name="Google Shape;323;p39"/>
          <p:cNvPicPr preferRelativeResize="0"/>
          <p:nvPr/>
        </p:nvPicPr>
        <p:blipFill rotWithShape="1">
          <a:blip r:embed="rId3">
            <a:alphaModFix/>
          </a:blip>
          <a:srcRect b="0" l="0" r="0" t="59133"/>
          <a:stretch/>
        </p:blipFill>
        <p:spPr>
          <a:xfrm>
            <a:off x="442650" y="1790987"/>
            <a:ext cx="2318425" cy="1561525"/>
          </a:xfrm>
          <a:prstGeom prst="rect">
            <a:avLst/>
          </a:prstGeom>
          <a:noFill/>
          <a:ln cap="flat" cmpd="sng" w="9525">
            <a:solidFill>
              <a:schemeClr val="dk2"/>
            </a:solidFill>
            <a:prstDash val="solid"/>
            <a:round/>
            <a:headEnd len="sm" w="sm" type="none"/>
            <a:tailEnd len="sm" w="sm" type="none"/>
          </a:ln>
        </p:spPr>
      </p:pic>
      <p:cxnSp>
        <p:nvCxnSpPr>
          <p:cNvPr id="324" name="Google Shape;324;p39"/>
          <p:cNvCxnSpPr/>
          <p:nvPr/>
        </p:nvCxnSpPr>
        <p:spPr>
          <a:xfrm>
            <a:off x="2897950" y="2252400"/>
            <a:ext cx="288300" cy="0"/>
          </a:xfrm>
          <a:prstGeom prst="straightConnector1">
            <a:avLst/>
          </a:prstGeom>
          <a:noFill/>
          <a:ln cap="flat" cmpd="sng" w="9525">
            <a:solidFill>
              <a:srgbClr val="000000"/>
            </a:solidFill>
            <a:prstDash val="solid"/>
            <a:round/>
            <a:headEnd len="med" w="med" type="none"/>
            <a:tailEnd len="med" w="med" type="triangle"/>
          </a:ln>
        </p:spPr>
      </p:cxnSp>
      <p:pic>
        <p:nvPicPr>
          <p:cNvPr id="325" name="Google Shape;325;p39"/>
          <p:cNvPicPr preferRelativeResize="0"/>
          <p:nvPr/>
        </p:nvPicPr>
        <p:blipFill>
          <a:blip r:embed="rId4">
            <a:alphaModFix/>
          </a:blip>
          <a:stretch>
            <a:fillRect/>
          </a:stretch>
        </p:blipFill>
        <p:spPr>
          <a:xfrm>
            <a:off x="3866200" y="1687003"/>
            <a:ext cx="4452401" cy="2449950"/>
          </a:xfrm>
          <a:prstGeom prst="rect">
            <a:avLst/>
          </a:prstGeom>
          <a:noFill/>
          <a:ln>
            <a:noFill/>
          </a:ln>
        </p:spPr>
      </p:pic>
      <p:sp>
        <p:nvSpPr>
          <p:cNvPr id="326" name="Google Shape;326;p39"/>
          <p:cNvSpPr txBox="1"/>
          <p:nvPr/>
        </p:nvSpPr>
        <p:spPr>
          <a:xfrm>
            <a:off x="4415575" y="4127150"/>
            <a:ext cx="3550200" cy="3846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i="1" lang="en" sz="1000">
                <a:latin typeface="Playfair Display"/>
                <a:ea typeface="Playfair Display"/>
                <a:cs typeface="Playfair Display"/>
                <a:sym typeface="Playfair Display"/>
              </a:rPr>
              <a:t>Examples of visual design for game performance</a:t>
            </a:r>
            <a:endParaRPr i="1" sz="1000">
              <a:latin typeface="Playfair Display"/>
              <a:ea typeface="Playfair Display"/>
              <a:cs typeface="Playfair Display"/>
              <a:sym typeface="Playfair Displ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TYPE OF MODAL: PRODUCT</a:t>
            </a:r>
            <a:endParaRPr>
              <a:latin typeface="Playfair Display"/>
              <a:ea typeface="Playfair Display"/>
              <a:cs typeface="Playfair Display"/>
              <a:sym typeface="Playfair Display"/>
            </a:endParaRPr>
          </a:p>
        </p:txBody>
      </p:sp>
      <p:sp>
        <p:nvSpPr>
          <p:cNvPr id="332" name="Google Shape;332;p40"/>
          <p:cNvSpPr txBox="1"/>
          <p:nvPr>
            <p:ph idx="1" type="body"/>
          </p:nvPr>
        </p:nvSpPr>
        <p:spPr>
          <a:xfrm>
            <a:off x="3843175" y="1152475"/>
            <a:ext cx="4652400" cy="3517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The Tier modal contains:</a:t>
            </a:r>
            <a:endParaRPr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AutoNum type="arabicPeriod"/>
            </a:pPr>
            <a:r>
              <a:rPr lang="en" sz="1200">
                <a:latin typeface="Playfair Display"/>
                <a:ea typeface="Playfair Display"/>
                <a:cs typeface="Playfair Display"/>
                <a:sym typeface="Playfair Display"/>
              </a:rPr>
              <a:t>Image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Headline (name)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Description</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Technical Data</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eriod"/>
            </a:pPr>
            <a:r>
              <a:rPr lang="en" sz="1200">
                <a:latin typeface="Playfair Display"/>
                <a:ea typeface="Playfair Display"/>
                <a:cs typeface="Playfair Display"/>
                <a:sym typeface="Playfair Display"/>
              </a:rPr>
              <a:t>Warnings and Notes</a:t>
            </a:r>
            <a:endParaRPr sz="1200">
              <a:latin typeface="Playfair Display"/>
              <a:ea typeface="Playfair Display"/>
              <a:cs typeface="Playfair Display"/>
              <a:sym typeface="Playfair Display"/>
            </a:endParaRPr>
          </a:p>
          <a:p>
            <a:pPr indent="0" lvl="0" marL="0" rtl="0">
              <a:spcBef>
                <a:spcPts val="1600"/>
              </a:spcBef>
              <a:spcAft>
                <a:spcPts val="0"/>
              </a:spcAft>
              <a:buNone/>
            </a:pPr>
            <a:r>
              <a:rPr b="1" lang="en" sz="1200">
                <a:latin typeface="Playfair Display"/>
                <a:ea typeface="Playfair Display"/>
                <a:cs typeface="Playfair Display"/>
                <a:sym typeface="Playfair Display"/>
              </a:rPr>
              <a:t>Issues</a:t>
            </a:r>
            <a:r>
              <a:rPr lang="en"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Char char="-"/>
            </a:pPr>
            <a:r>
              <a:rPr lang="en" sz="1200">
                <a:latin typeface="Playfair Display"/>
                <a:ea typeface="Playfair Display"/>
                <a:cs typeface="Playfair Display"/>
                <a:sym typeface="Playfair Display"/>
              </a:rPr>
              <a:t>Very little text formatting - only titles are bolder.</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Headline too small - Difficult to see.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Technical data is different in each product, even inside same row. Difficult to tell where to add spaces.</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Sometimes there’s extra information in “5”, highlighted in red - this component also looks unformatted.</a:t>
            </a:r>
            <a:endParaRPr sz="1200">
              <a:latin typeface="Playfair Display"/>
              <a:ea typeface="Playfair Display"/>
              <a:cs typeface="Playfair Display"/>
              <a:sym typeface="Playfair Display"/>
            </a:endParaRPr>
          </a:p>
        </p:txBody>
      </p:sp>
      <p:sp>
        <p:nvSpPr>
          <p:cNvPr id="333" name="Google Shape;333;p40"/>
          <p:cNvSpPr txBox="1"/>
          <p:nvPr>
            <p:ph idx="1" type="body"/>
          </p:nvPr>
        </p:nvSpPr>
        <p:spPr>
          <a:xfrm>
            <a:off x="811675" y="287062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2</a:t>
            </a:r>
            <a:endParaRPr>
              <a:solidFill>
                <a:srgbClr val="FF0000"/>
              </a:solidFill>
              <a:latin typeface="Playfair Display"/>
              <a:ea typeface="Playfair Display"/>
              <a:cs typeface="Playfair Display"/>
              <a:sym typeface="Playfair Display"/>
            </a:endParaRPr>
          </a:p>
        </p:txBody>
      </p:sp>
      <p:sp>
        <p:nvSpPr>
          <p:cNvPr id="334" name="Google Shape;334;p40"/>
          <p:cNvSpPr txBox="1"/>
          <p:nvPr>
            <p:ph idx="1" type="body"/>
          </p:nvPr>
        </p:nvSpPr>
        <p:spPr>
          <a:xfrm>
            <a:off x="811675" y="313862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3</a:t>
            </a:r>
            <a:endParaRPr>
              <a:solidFill>
                <a:srgbClr val="FF0000"/>
              </a:solidFill>
              <a:latin typeface="Playfair Display"/>
              <a:ea typeface="Playfair Display"/>
              <a:cs typeface="Playfair Display"/>
              <a:sym typeface="Playfair Display"/>
            </a:endParaRPr>
          </a:p>
        </p:txBody>
      </p:sp>
      <p:sp>
        <p:nvSpPr>
          <p:cNvPr id="335" name="Google Shape;335;p40"/>
          <p:cNvSpPr txBox="1"/>
          <p:nvPr>
            <p:ph idx="1" type="body"/>
          </p:nvPr>
        </p:nvSpPr>
        <p:spPr>
          <a:xfrm>
            <a:off x="811675" y="366177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4</a:t>
            </a:r>
            <a:endParaRPr>
              <a:solidFill>
                <a:srgbClr val="FF0000"/>
              </a:solidFill>
              <a:latin typeface="Playfair Display"/>
              <a:ea typeface="Playfair Display"/>
              <a:cs typeface="Playfair Display"/>
              <a:sym typeface="Playfair Display"/>
            </a:endParaRPr>
          </a:p>
        </p:txBody>
      </p:sp>
      <p:pic>
        <p:nvPicPr>
          <p:cNvPr id="336" name="Google Shape;336;p40"/>
          <p:cNvPicPr preferRelativeResize="0"/>
          <p:nvPr/>
        </p:nvPicPr>
        <p:blipFill>
          <a:blip r:embed="rId3">
            <a:alphaModFix/>
          </a:blip>
          <a:stretch>
            <a:fillRect/>
          </a:stretch>
        </p:blipFill>
        <p:spPr>
          <a:xfrm>
            <a:off x="1156675" y="1298875"/>
            <a:ext cx="2318425" cy="3461046"/>
          </a:xfrm>
          <a:prstGeom prst="rect">
            <a:avLst/>
          </a:prstGeom>
          <a:noFill/>
          <a:ln cap="flat" cmpd="sng" w="9525">
            <a:solidFill>
              <a:schemeClr val="dk2"/>
            </a:solidFill>
            <a:prstDash val="solid"/>
            <a:round/>
            <a:headEnd len="sm" w="sm" type="none"/>
            <a:tailEnd len="sm" w="sm" type="none"/>
          </a:ln>
        </p:spPr>
      </p:pic>
      <p:sp>
        <p:nvSpPr>
          <p:cNvPr id="337" name="Google Shape;337;p40"/>
          <p:cNvSpPr txBox="1"/>
          <p:nvPr>
            <p:ph idx="1" type="body"/>
          </p:nvPr>
        </p:nvSpPr>
        <p:spPr>
          <a:xfrm>
            <a:off x="811675" y="1855125"/>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1</a:t>
            </a:r>
            <a:endParaRPr>
              <a:solidFill>
                <a:srgbClr val="FF0000"/>
              </a:solidFill>
              <a:latin typeface="Playfair Display"/>
              <a:ea typeface="Playfair Display"/>
              <a:cs typeface="Playfair Display"/>
              <a:sym typeface="Playfair Display"/>
            </a:endParaRPr>
          </a:p>
        </p:txBody>
      </p:sp>
      <p:sp>
        <p:nvSpPr>
          <p:cNvPr id="338" name="Google Shape;338;p40"/>
          <p:cNvSpPr txBox="1"/>
          <p:nvPr>
            <p:ph idx="1" type="body"/>
          </p:nvPr>
        </p:nvSpPr>
        <p:spPr>
          <a:xfrm>
            <a:off x="811675" y="4526950"/>
            <a:ext cx="345000" cy="446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0000"/>
                </a:solidFill>
                <a:latin typeface="Playfair Display"/>
                <a:ea typeface="Playfair Display"/>
                <a:cs typeface="Playfair Display"/>
                <a:sym typeface="Playfair Display"/>
              </a:rPr>
              <a:t>5</a:t>
            </a:r>
            <a:endParaRPr>
              <a:solidFill>
                <a:srgbClr val="FF0000"/>
              </a:solidFill>
              <a:latin typeface="Playfair Display"/>
              <a:ea typeface="Playfair Display"/>
              <a:cs typeface="Playfair Display"/>
              <a:sym typeface="Playfai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STANDARDIZATION OF DATA</a:t>
            </a:r>
            <a:endParaRPr>
              <a:latin typeface="Playfair Display"/>
              <a:ea typeface="Playfair Display"/>
              <a:cs typeface="Playfair Display"/>
              <a:sym typeface="Playfair Display"/>
            </a:endParaRPr>
          </a:p>
        </p:txBody>
      </p:sp>
      <p:sp>
        <p:nvSpPr>
          <p:cNvPr id="344" name="Google Shape;344;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The data shown in the Product Modal doesn’t look (too) standardized. What can be done to make sure it’s </a:t>
            </a:r>
            <a:r>
              <a:rPr b="1" lang="en" sz="1200">
                <a:latin typeface="Playfair Display"/>
                <a:ea typeface="Playfair Display"/>
                <a:cs typeface="Playfair Display"/>
                <a:sym typeface="Playfair Display"/>
              </a:rPr>
              <a:t>as easy as possible to compare products</a:t>
            </a:r>
            <a:r>
              <a:rPr lang="en" sz="1200">
                <a:latin typeface="Playfair Display"/>
                <a:ea typeface="Playfair Display"/>
                <a:cs typeface="Playfair Display"/>
                <a:sym typeface="Playfair Display"/>
              </a:rPr>
              <a:t>? Especially products of the same type. </a:t>
            </a:r>
            <a:endParaRPr sz="1200">
              <a:latin typeface="Playfair Display"/>
              <a:ea typeface="Playfair Display"/>
              <a:cs typeface="Playfair Display"/>
              <a:sym typeface="Playfair Display"/>
            </a:endParaRPr>
          </a:p>
          <a:p>
            <a:pPr indent="0" lvl="0" marL="0">
              <a:spcBef>
                <a:spcPts val="1600"/>
              </a:spcBef>
              <a:spcAft>
                <a:spcPts val="0"/>
              </a:spcAft>
              <a:buNone/>
            </a:pPr>
            <a:r>
              <a:rPr lang="en" sz="1200">
                <a:latin typeface="Playfair Display"/>
                <a:ea typeface="Playfair Display"/>
                <a:cs typeface="Playfair Display"/>
                <a:sym typeface="Playfair Display"/>
              </a:rPr>
              <a:t>All products should have:</a:t>
            </a:r>
            <a:endParaRPr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AutoNum type="arabicParenR"/>
            </a:pPr>
            <a:r>
              <a:rPr lang="en" sz="1200">
                <a:latin typeface="Playfair Display"/>
                <a:ea typeface="Playfair Display"/>
                <a:cs typeface="Playfair Display"/>
                <a:sym typeface="Playfair Display"/>
              </a:rPr>
              <a:t>An Image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arenR"/>
            </a:pPr>
            <a:r>
              <a:rPr lang="en" sz="1200">
                <a:latin typeface="Playfair Display"/>
                <a:ea typeface="Playfair Display"/>
                <a:cs typeface="Playfair Display"/>
                <a:sym typeface="Playfair Display"/>
              </a:rPr>
              <a:t>A Title (one line of text, highlighted in size or color)</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arenR"/>
            </a:pPr>
            <a:r>
              <a:rPr lang="en" sz="1200">
                <a:latin typeface="Playfair Display"/>
                <a:ea typeface="Playfair Display"/>
                <a:cs typeface="Playfair Display"/>
                <a:sym typeface="Playfair Display"/>
              </a:rPr>
              <a:t>A Description (about three lines of plain text)</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arenR"/>
            </a:pPr>
            <a:r>
              <a:rPr lang="en" sz="1200">
                <a:latin typeface="Playfair Display"/>
                <a:ea typeface="Playfair Display"/>
                <a:cs typeface="Playfair Display"/>
                <a:sym typeface="Playfair Display"/>
              </a:rPr>
              <a:t>A set of Technical specs (following a certain convention if possible)</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AutoNum type="arabicParenR"/>
            </a:pPr>
            <a:r>
              <a:rPr lang="en" sz="1200">
                <a:latin typeface="Playfair Display"/>
                <a:ea typeface="Playfair Display"/>
                <a:cs typeface="Playfair Display"/>
                <a:sym typeface="Playfair Display"/>
              </a:rPr>
              <a:t>Notes (smaller in size, so they don’t get confused with the rest of the data)</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If possible, the </a:t>
            </a:r>
            <a:r>
              <a:rPr b="1" lang="en" sz="1200">
                <a:latin typeface="Playfair Display"/>
                <a:ea typeface="Playfair Display"/>
                <a:cs typeface="Playfair Display"/>
                <a:sym typeface="Playfair Display"/>
              </a:rPr>
              <a:t>length </a:t>
            </a:r>
            <a:r>
              <a:rPr lang="en" sz="1200">
                <a:latin typeface="Playfair Display"/>
                <a:ea typeface="Playfair Display"/>
                <a:cs typeface="Playfair Display"/>
                <a:sym typeface="Playfair Display"/>
              </a:rPr>
              <a:t>of these blocks should be similar, so the modals aren’t too different in looks. </a:t>
            </a:r>
            <a:endParaRPr sz="120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3000">
                <a:latin typeface="Playfair Display"/>
                <a:ea typeface="Playfair Display"/>
                <a:cs typeface="Playfair Display"/>
                <a:sym typeface="Playfair Display"/>
              </a:rPr>
              <a:t>The Logical Increments Parts Table</a:t>
            </a:r>
            <a:endParaRPr sz="3000">
              <a:latin typeface="Playfair Display"/>
              <a:ea typeface="Playfair Display"/>
              <a:cs typeface="Playfair Display"/>
              <a:sym typeface="Playfair Display"/>
            </a:endParaRPr>
          </a:p>
        </p:txBody>
      </p:sp>
      <p:pic>
        <p:nvPicPr>
          <p:cNvPr id="70" name="Google Shape;70;p15"/>
          <p:cNvPicPr preferRelativeResize="0"/>
          <p:nvPr/>
        </p:nvPicPr>
        <p:blipFill rotWithShape="1">
          <a:blip r:embed="rId3">
            <a:alphaModFix/>
          </a:blip>
          <a:srcRect b="0" l="966" r="1434" t="862"/>
          <a:stretch/>
        </p:blipFill>
        <p:spPr>
          <a:xfrm>
            <a:off x="2714425" y="1332225"/>
            <a:ext cx="3715146" cy="42466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IMAGE TREATMENT</a:t>
            </a:r>
            <a:endParaRPr>
              <a:latin typeface="Playfair Display"/>
              <a:ea typeface="Playfair Display"/>
              <a:cs typeface="Playfair Display"/>
              <a:sym typeface="Playfair Display"/>
            </a:endParaRPr>
          </a:p>
        </p:txBody>
      </p:sp>
      <p:sp>
        <p:nvSpPr>
          <p:cNvPr id="350" name="Google Shape;350;p42"/>
          <p:cNvSpPr txBox="1"/>
          <p:nvPr>
            <p:ph idx="1" type="body"/>
          </p:nvPr>
        </p:nvSpPr>
        <p:spPr>
          <a:xfrm>
            <a:off x="311700" y="1152475"/>
            <a:ext cx="4966800" cy="1176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Images are currently presented in different sizes and ratios. There seems to be a border around them, although it’s very small and the image sometimes feels too close to the edges. </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Having a standardized size and ratio for the images could help with layouting, loading times and comparisons. </a:t>
            </a:r>
            <a:endParaRPr sz="1200">
              <a:latin typeface="Playfair Display"/>
              <a:ea typeface="Playfair Display"/>
              <a:cs typeface="Playfair Display"/>
              <a:sym typeface="Playfair Display"/>
            </a:endParaRPr>
          </a:p>
        </p:txBody>
      </p:sp>
      <p:pic>
        <p:nvPicPr>
          <p:cNvPr id="351" name="Google Shape;351;p42"/>
          <p:cNvPicPr preferRelativeResize="0"/>
          <p:nvPr/>
        </p:nvPicPr>
        <p:blipFill>
          <a:blip r:embed="rId3">
            <a:alphaModFix/>
          </a:blip>
          <a:stretch>
            <a:fillRect/>
          </a:stretch>
        </p:blipFill>
        <p:spPr>
          <a:xfrm>
            <a:off x="3984713" y="2476175"/>
            <a:ext cx="2318425" cy="3461046"/>
          </a:xfrm>
          <a:prstGeom prst="rect">
            <a:avLst/>
          </a:prstGeom>
          <a:noFill/>
          <a:ln cap="flat" cmpd="sng" w="9525">
            <a:solidFill>
              <a:schemeClr val="dk2"/>
            </a:solidFill>
            <a:prstDash val="solid"/>
            <a:round/>
            <a:headEnd len="sm" w="sm" type="none"/>
            <a:tailEnd len="sm" w="sm" type="none"/>
          </a:ln>
        </p:spPr>
      </p:pic>
      <p:sp>
        <p:nvSpPr>
          <p:cNvPr id="352" name="Google Shape;352;p42"/>
          <p:cNvSpPr/>
          <p:nvPr/>
        </p:nvSpPr>
        <p:spPr>
          <a:xfrm>
            <a:off x="3984725" y="4172950"/>
            <a:ext cx="2318400" cy="675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Google Shape;353;p42"/>
          <p:cNvSpPr/>
          <p:nvPr/>
        </p:nvSpPr>
        <p:spPr>
          <a:xfrm>
            <a:off x="3984713" y="2476175"/>
            <a:ext cx="2318400" cy="675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Google Shape;354;p42"/>
          <p:cNvSpPr/>
          <p:nvPr/>
        </p:nvSpPr>
        <p:spPr>
          <a:xfrm>
            <a:off x="3984713" y="2543975"/>
            <a:ext cx="69000" cy="16290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Google Shape;355;p42"/>
          <p:cNvSpPr/>
          <p:nvPr/>
        </p:nvSpPr>
        <p:spPr>
          <a:xfrm>
            <a:off x="6234138" y="2543675"/>
            <a:ext cx="69000" cy="16290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6" name="Google Shape;356;p42"/>
          <p:cNvCxnSpPr>
            <a:stCxn id="354" idx="0"/>
            <a:endCxn id="355" idx="2"/>
          </p:cNvCxnSpPr>
          <p:nvPr/>
        </p:nvCxnSpPr>
        <p:spPr>
          <a:xfrm>
            <a:off x="4019213" y="2543975"/>
            <a:ext cx="2249400" cy="1628700"/>
          </a:xfrm>
          <a:prstGeom prst="straightConnector1">
            <a:avLst/>
          </a:prstGeom>
          <a:noFill/>
          <a:ln cap="flat" cmpd="sng" w="9525">
            <a:solidFill>
              <a:srgbClr val="00FFFF"/>
            </a:solidFill>
            <a:prstDash val="solid"/>
            <a:round/>
            <a:headEnd len="med" w="med" type="triangle"/>
            <a:tailEnd len="med" w="med" type="triangle"/>
          </a:ln>
        </p:spPr>
      </p:cxnSp>
      <p:cxnSp>
        <p:nvCxnSpPr>
          <p:cNvPr id="357" name="Google Shape;357;p42"/>
          <p:cNvCxnSpPr>
            <a:stCxn id="354" idx="2"/>
            <a:endCxn id="355" idx="0"/>
          </p:cNvCxnSpPr>
          <p:nvPr/>
        </p:nvCxnSpPr>
        <p:spPr>
          <a:xfrm flipH="1" rot="10800000">
            <a:off x="4019213" y="2543675"/>
            <a:ext cx="2249400" cy="1629300"/>
          </a:xfrm>
          <a:prstGeom prst="straightConnector1">
            <a:avLst/>
          </a:prstGeom>
          <a:noFill/>
          <a:ln cap="flat" cmpd="sng" w="9525">
            <a:solidFill>
              <a:srgbClr val="00FFFF"/>
            </a:solidFill>
            <a:prstDash val="solid"/>
            <a:round/>
            <a:headEnd len="med" w="med" type="triangle"/>
            <a:tailEnd len="med" w="med" type="triangle"/>
          </a:ln>
        </p:spPr>
      </p:cxnSp>
      <p:pic>
        <p:nvPicPr>
          <p:cNvPr id="358" name="Google Shape;358;p42"/>
          <p:cNvPicPr preferRelativeResize="0"/>
          <p:nvPr/>
        </p:nvPicPr>
        <p:blipFill>
          <a:blip r:embed="rId4">
            <a:alphaModFix/>
          </a:blip>
          <a:stretch>
            <a:fillRect/>
          </a:stretch>
        </p:blipFill>
        <p:spPr>
          <a:xfrm>
            <a:off x="6515286" y="1704425"/>
            <a:ext cx="2220424" cy="4191001"/>
          </a:xfrm>
          <a:prstGeom prst="rect">
            <a:avLst/>
          </a:prstGeom>
          <a:noFill/>
          <a:ln cap="flat" cmpd="sng" w="9525">
            <a:solidFill>
              <a:schemeClr val="dk2"/>
            </a:solidFill>
            <a:prstDash val="solid"/>
            <a:round/>
            <a:headEnd len="sm" w="sm" type="none"/>
            <a:tailEnd len="sm" w="sm" type="none"/>
          </a:ln>
        </p:spPr>
      </p:pic>
      <p:sp>
        <p:nvSpPr>
          <p:cNvPr id="359" name="Google Shape;359;p42"/>
          <p:cNvSpPr/>
          <p:nvPr/>
        </p:nvSpPr>
        <p:spPr>
          <a:xfrm>
            <a:off x="6515300" y="4172950"/>
            <a:ext cx="2220300" cy="675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Google Shape;360;p42"/>
          <p:cNvSpPr/>
          <p:nvPr/>
        </p:nvSpPr>
        <p:spPr>
          <a:xfrm>
            <a:off x="6532650" y="1707025"/>
            <a:ext cx="2220300" cy="675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Google Shape;361;p42"/>
          <p:cNvSpPr/>
          <p:nvPr/>
        </p:nvSpPr>
        <p:spPr>
          <a:xfrm>
            <a:off x="6515300" y="1757250"/>
            <a:ext cx="69000" cy="24156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Google Shape;362;p42"/>
          <p:cNvSpPr/>
          <p:nvPr/>
        </p:nvSpPr>
        <p:spPr>
          <a:xfrm>
            <a:off x="8666700" y="1757250"/>
            <a:ext cx="69000" cy="2415600"/>
          </a:xfrm>
          <a:prstGeom prst="rect">
            <a:avLst/>
          </a:prstGeom>
          <a:solidFill>
            <a:srgbClr val="FFF2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63" name="Google Shape;363;p42"/>
          <p:cNvCxnSpPr>
            <a:endCxn id="362" idx="2"/>
          </p:cNvCxnSpPr>
          <p:nvPr/>
        </p:nvCxnSpPr>
        <p:spPr>
          <a:xfrm>
            <a:off x="6584400" y="1780950"/>
            <a:ext cx="2116800" cy="2391900"/>
          </a:xfrm>
          <a:prstGeom prst="straightConnector1">
            <a:avLst/>
          </a:prstGeom>
          <a:noFill/>
          <a:ln cap="flat" cmpd="sng" w="9525">
            <a:solidFill>
              <a:srgbClr val="00FFFF"/>
            </a:solidFill>
            <a:prstDash val="solid"/>
            <a:round/>
            <a:headEnd len="med" w="med" type="triangle"/>
            <a:tailEnd len="med" w="med" type="triangle"/>
          </a:ln>
        </p:spPr>
      </p:cxnSp>
      <p:cxnSp>
        <p:nvCxnSpPr>
          <p:cNvPr id="364" name="Google Shape;364;p42"/>
          <p:cNvCxnSpPr>
            <a:stCxn id="361" idx="2"/>
            <a:endCxn id="362" idx="0"/>
          </p:cNvCxnSpPr>
          <p:nvPr/>
        </p:nvCxnSpPr>
        <p:spPr>
          <a:xfrm flipH="1" rot="10800000">
            <a:off x="6549800" y="1757250"/>
            <a:ext cx="2151300" cy="2415600"/>
          </a:xfrm>
          <a:prstGeom prst="straightConnector1">
            <a:avLst/>
          </a:prstGeom>
          <a:noFill/>
          <a:ln cap="flat" cmpd="sng" w="9525">
            <a:solidFill>
              <a:srgbClr val="00FFFF"/>
            </a:solidFill>
            <a:prstDash val="solid"/>
            <a:round/>
            <a:headEnd len="med" w="med" type="triangle"/>
            <a:tailEnd len="med" w="med" type="triangle"/>
          </a:ln>
        </p:spPr>
      </p:cxnSp>
      <p:sp>
        <p:nvSpPr>
          <p:cNvPr id="365" name="Google Shape;365;p42"/>
          <p:cNvSpPr txBox="1"/>
          <p:nvPr/>
        </p:nvSpPr>
        <p:spPr>
          <a:xfrm>
            <a:off x="394925" y="2829900"/>
            <a:ext cx="3265200" cy="1839600"/>
          </a:xfrm>
          <a:prstGeom prst="rect">
            <a:avLst/>
          </a:prstGeom>
          <a:noFill/>
          <a:ln>
            <a:noFill/>
          </a:ln>
        </p:spPr>
        <p:txBody>
          <a:bodyPr anchorCtr="0" anchor="t" bIns="91425" lIns="91425" spcFirstLastPara="1" rIns="91425" wrap="square" tIns="91425">
            <a:noAutofit/>
          </a:bodyPr>
          <a:lstStyle/>
          <a:p>
            <a:pPr indent="-304800" lvl="0" marL="457200" rtl="0">
              <a:lnSpc>
                <a:spcPct val="115000"/>
              </a:lnSpc>
              <a:spcBef>
                <a:spcPts val="0"/>
              </a:spcBef>
              <a:spcAft>
                <a:spcPts val="0"/>
              </a:spcAft>
              <a:buClr>
                <a:schemeClr val="dk2"/>
              </a:buClr>
              <a:buSzPts val="1200"/>
              <a:buFont typeface="Playfair Display"/>
              <a:buChar char="-"/>
            </a:pPr>
            <a:r>
              <a:rPr lang="en" sz="1200">
                <a:solidFill>
                  <a:schemeClr val="dk2"/>
                </a:solidFill>
                <a:latin typeface="Playfair Display"/>
                <a:ea typeface="Playfair Display"/>
                <a:cs typeface="Playfair Display"/>
                <a:sym typeface="Playfair Display"/>
              </a:rPr>
              <a:t>Standardize </a:t>
            </a:r>
            <a:r>
              <a:rPr b="1" lang="en" sz="1200">
                <a:solidFill>
                  <a:schemeClr val="dk2"/>
                </a:solidFill>
                <a:latin typeface="Playfair Display"/>
                <a:ea typeface="Playfair Display"/>
                <a:cs typeface="Playfair Display"/>
                <a:sym typeface="Playfair Display"/>
              </a:rPr>
              <a:t>image size and ratio</a:t>
            </a:r>
            <a:r>
              <a:rPr lang="en" sz="1200">
                <a:solidFill>
                  <a:schemeClr val="dk2"/>
                </a:solidFill>
                <a:latin typeface="Playfair Display"/>
                <a:ea typeface="Playfair Display"/>
                <a:cs typeface="Playfair Display"/>
                <a:sym typeface="Playfair Display"/>
              </a:rPr>
              <a:t> - If images are not available for download, this can be done with CSS.</a:t>
            </a:r>
            <a:br>
              <a:rPr lang="en" sz="1200">
                <a:solidFill>
                  <a:schemeClr val="dk2"/>
                </a:solidFill>
                <a:latin typeface="Playfair Display"/>
                <a:ea typeface="Playfair Display"/>
                <a:cs typeface="Playfair Display"/>
                <a:sym typeface="Playfair Display"/>
              </a:rPr>
            </a:br>
            <a:endParaRPr sz="1200">
              <a:solidFill>
                <a:schemeClr val="dk2"/>
              </a:solidFill>
              <a:latin typeface="Playfair Display"/>
              <a:ea typeface="Playfair Display"/>
              <a:cs typeface="Playfair Display"/>
              <a:sym typeface="Playfair Display"/>
            </a:endParaRPr>
          </a:p>
          <a:p>
            <a:pPr indent="-304800" lvl="0" marL="457200" rtl="0">
              <a:lnSpc>
                <a:spcPct val="115000"/>
              </a:lnSpc>
              <a:spcBef>
                <a:spcPts val="0"/>
              </a:spcBef>
              <a:spcAft>
                <a:spcPts val="0"/>
              </a:spcAft>
              <a:buClr>
                <a:schemeClr val="dk2"/>
              </a:buClr>
              <a:buSzPts val="1200"/>
              <a:buFont typeface="Playfair Display"/>
              <a:buChar char="-"/>
            </a:pPr>
            <a:r>
              <a:rPr lang="en" sz="1200">
                <a:solidFill>
                  <a:schemeClr val="dk2"/>
                </a:solidFill>
                <a:latin typeface="Playfair Display"/>
                <a:ea typeface="Playfair Display"/>
                <a:cs typeface="Playfair Display"/>
                <a:sym typeface="Playfair Display"/>
              </a:rPr>
              <a:t>Standardize and increase </a:t>
            </a:r>
            <a:r>
              <a:rPr b="1" lang="en" sz="1200">
                <a:solidFill>
                  <a:schemeClr val="dk2"/>
                </a:solidFill>
                <a:latin typeface="Playfair Display"/>
                <a:ea typeface="Playfair Display"/>
                <a:cs typeface="Playfair Display"/>
                <a:sym typeface="Playfair Display"/>
              </a:rPr>
              <a:t>white space</a:t>
            </a:r>
            <a:r>
              <a:rPr lang="en" sz="1200">
                <a:solidFill>
                  <a:schemeClr val="dk2"/>
                </a:solidFill>
                <a:latin typeface="Playfair Display"/>
                <a:ea typeface="Playfair Display"/>
                <a:cs typeface="Playfair Display"/>
                <a:sym typeface="Playfair Display"/>
              </a:rPr>
              <a:t> around image for legibility.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CONTENT FORMATTING</a:t>
            </a:r>
            <a:endParaRPr>
              <a:latin typeface="Playfair Display"/>
              <a:ea typeface="Playfair Display"/>
              <a:cs typeface="Playfair Display"/>
              <a:sym typeface="Playfair Display"/>
            </a:endParaRPr>
          </a:p>
        </p:txBody>
      </p:sp>
      <p:sp>
        <p:nvSpPr>
          <p:cNvPr id="371" name="Google Shape;371;p43"/>
          <p:cNvSpPr txBox="1"/>
          <p:nvPr>
            <p:ph idx="1" type="body"/>
          </p:nvPr>
        </p:nvSpPr>
        <p:spPr>
          <a:xfrm>
            <a:off x="311700" y="1152475"/>
            <a:ext cx="4966800" cy="318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Text is mostly unformatted, making it difficult to scan and read. </a:t>
            </a:r>
            <a:endParaRPr sz="1200">
              <a:latin typeface="Playfair Display"/>
              <a:ea typeface="Playfair Display"/>
              <a:cs typeface="Playfair Display"/>
              <a:sym typeface="Playfair Display"/>
            </a:endParaRPr>
          </a:p>
          <a:p>
            <a:pPr indent="-304800" lvl="0" marL="457200" rtl="0">
              <a:spcBef>
                <a:spcPts val="1600"/>
              </a:spcBef>
              <a:spcAft>
                <a:spcPts val="0"/>
              </a:spcAft>
              <a:buSzPts val="1200"/>
              <a:buFont typeface="Playfair Display"/>
              <a:buChar char="-"/>
            </a:pPr>
            <a:r>
              <a:rPr lang="en" sz="1200">
                <a:latin typeface="Playfair Display"/>
                <a:ea typeface="Playfair Display"/>
                <a:cs typeface="Playfair Display"/>
                <a:sym typeface="Playfair Display"/>
              </a:rPr>
              <a:t>Increase </a:t>
            </a:r>
            <a:r>
              <a:rPr b="1" lang="en" sz="1200">
                <a:latin typeface="Playfair Display"/>
                <a:ea typeface="Playfair Display"/>
                <a:cs typeface="Playfair Display"/>
                <a:sym typeface="Playfair Display"/>
              </a:rPr>
              <a:t>font size for title</a:t>
            </a:r>
            <a:r>
              <a:rPr lang="en" sz="1200">
                <a:latin typeface="Playfair Display"/>
                <a:ea typeface="Playfair Display"/>
                <a:cs typeface="Playfair Display"/>
                <a:sym typeface="Playfair Display"/>
              </a:rPr>
              <a:t>, so it can be easily read and distinguished from the rest of the content.</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Add </a:t>
            </a:r>
            <a:r>
              <a:rPr b="1" lang="en" sz="1200">
                <a:latin typeface="Playfair Display"/>
                <a:ea typeface="Playfair Display"/>
                <a:cs typeface="Playfair Display"/>
                <a:sym typeface="Playfair Display"/>
              </a:rPr>
              <a:t>bold and italics</a:t>
            </a:r>
            <a:r>
              <a:rPr lang="en" sz="1200">
                <a:latin typeface="Playfair Display"/>
                <a:ea typeface="Playfair Display"/>
                <a:cs typeface="Playfair Display"/>
                <a:sym typeface="Playfair Display"/>
              </a:rPr>
              <a:t> text when needed (this example already has it), and make secondary text smaller (Notes)</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Possibly </a:t>
            </a:r>
            <a:r>
              <a:rPr b="1" lang="en" sz="1200">
                <a:latin typeface="Playfair Display"/>
                <a:ea typeface="Playfair Display"/>
                <a:cs typeface="Playfair Display"/>
                <a:sym typeface="Playfair Display"/>
              </a:rPr>
              <a:t>differentiate sections</a:t>
            </a:r>
            <a:r>
              <a:rPr lang="en" sz="1200">
                <a:latin typeface="Playfair Display"/>
                <a:ea typeface="Playfair Display"/>
                <a:cs typeface="Playfair Display"/>
                <a:sym typeface="Playfair Display"/>
              </a:rPr>
              <a:t> of the modal with color or dividers.</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Add price?</a:t>
            </a:r>
            <a:endParaRPr sz="1200">
              <a:latin typeface="Playfair Display"/>
              <a:ea typeface="Playfair Display"/>
              <a:cs typeface="Playfair Display"/>
              <a:sym typeface="Playfair Display"/>
            </a:endParaRPr>
          </a:p>
        </p:txBody>
      </p:sp>
      <p:pic>
        <p:nvPicPr>
          <p:cNvPr id="372" name="Google Shape;372;p43"/>
          <p:cNvPicPr preferRelativeResize="0"/>
          <p:nvPr/>
        </p:nvPicPr>
        <p:blipFill>
          <a:blip r:embed="rId3">
            <a:alphaModFix/>
          </a:blip>
          <a:stretch>
            <a:fillRect/>
          </a:stretch>
        </p:blipFill>
        <p:spPr>
          <a:xfrm>
            <a:off x="5680336" y="476250"/>
            <a:ext cx="2220424" cy="4191001"/>
          </a:xfrm>
          <a:prstGeom prst="rect">
            <a:avLst/>
          </a:prstGeom>
          <a:noFill/>
          <a:ln cap="flat" cmpd="sng" w="9525">
            <a:solidFill>
              <a:schemeClr val="dk2"/>
            </a:solidFill>
            <a:prstDash val="solid"/>
            <a:round/>
            <a:headEnd len="sm" w="sm" type="none"/>
            <a:tailEnd len="sm" w="sm" type="none"/>
          </a:ln>
        </p:spPr>
      </p:pic>
      <p:cxnSp>
        <p:nvCxnSpPr>
          <p:cNvPr id="373" name="Google Shape;373;p43"/>
          <p:cNvCxnSpPr/>
          <p:nvPr/>
        </p:nvCxnSpPr>
        <p:spPr>
          <a:xfrm flipH="1" rot="10800000">
            <a:off x="5328925" y="3079450"/>
            <a:ext cx="351300" cy="3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COLOR CLUES</a:t>
            </a:r>
            <a:endParaRPr>
              <a:latin typeface="Playfair Display"/>
              <a:ea typeface="Playfair Display"/>
              <a:cs typeface="Playfair Display"/>
              <a:sym typeface="Playfair Display"/>
            </a:endParaRPr>
          </a:p>
        </p:txBody>
      </p:sp>
      <p:sp>
        <p:nvSpPr>
          <p:cNvPr id="379" name="Google Shape;379;p44"/>
          <p:cNvSpPr txBox="1"/>
          <p:nvPr>
            <p:ph idx="1" type="body"/>
          </p:nvPr>
        </p:nvSpPr>
        <p:spPr>
          <a:xfrm>
            <a:off x="311700" y="1152475"/>
            <a:ext cx="2722500" cy="1671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(Low Priority)</a:t>
            </a:r>
            <a:endParaRPr sz="1200">
              <a:latin typeface="Playfair Display"/>
              <a:ea typeface="Playfair Display"/>
              <a:cs typeface="Playfair Display"/>
              <a:sym typeface="Playfair Display"/>
            </a:endParaRPr>
          </a:p>
          <a:p>
            <a:pPr indent="0" lvl="0" marL="0">
              <a:spcBef>
                <a:spcPts val="1600"/>
              </a:spcBef>
              <a:spcAft>
                <a:spcPts val="0"/>
              </a:spcAft>
              <a:buNone/>
            </a:pPr>
            <a:r>
              <a:rPr lang="en" sz="1200">
                <a:latin typeface="Playfair Display"/>
                <a:ea typeface="Playfair Display"/>
                <a:cs typeface="Playfair Display"/>
                <a:sym typeface="Playfair Display"/>
              </a:rPr>
              <a:t>The modal of the product selected could show a </a:t>
            </a:r>
            <a:r>
              <a:rPr b="1" lang="en" sz="1200">
                <a:latin typeface="Playfair Display"/>
                <a:ea typeface="Playfair Display"/>
                <a:cs typeface="Playfair Display"/>
                <a:sym typeface="Playfair Display"/>
              </a:rPr>
              <a:t>border with the color (and possibly name) of the price tier</a:t>
            </a:r>
            <a:r>
              <a:rPr lang="en" sz="1200">
                <a:latin typeface="Playfair Display"/>
                <a:ea typeface="Playfair Display"/>
                <a:cs typeface="Playfair Display"/>
                <a:sym typeface="Playfair Display"/>
              </a:rPr>
              <a:t>, for quicker identification and comparison.</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This is particularly useful at this level as the </a:t>
            </a:r>
            <a:r>
              <a:rPr b="1" lang="en" sz="1200">
                <a:latin typeface="Playfair Display"/>
                <a:ea typeface="Playfair Display"/>
                <a:cs typeface="Playfair Display"/>
                <a:sym typeface="Playfair Display"/>
              </a:rPr>
              <a:t>modal doesn’t show a product price.</a:t>
            </a:r>
            <a:r>
              <a:rPr lang="en" sz="1200">
                <a:latin typeface="Playfair Display"/>
                <a:ea typeface="Playfair Display"/>
                <a:cs typeface="Playfair Display"/>
                <a:sym typeface="Playfair Display"/>
              </a:rPr>
              <a:t> </a:t>
            </a:r>
            <a:endParaRPr sz="1200">
              <a:latin typeface="Playfair Display"/>
              <a:ea typeface="Playfair Display"/>
              <a:cs typeface="Playfair Display"/>
              <a:sym typeface="Playfair Display"/>
            </a:endParaRPr>
          </a:p>
        </p:txBody>
      </p:sp>
      <p:pic>
        <p:nvPicPr>
          <p:cNvPr id="380" name="Google Shape;380;p44"/>
          <p:cNvPicPr preferRelativeResize="0"/>
          <p:nvPr/>
        </p:nvPicPr>
        <p:blipFill>
          <a:blip r:embed="rId3">
            <a:alphaModFix/>
          </a:blip>
          <a:stretch>
            <a:fillRect/>
          </a:stretch>
        </p:blipFill>
        <p:spPr>
          <a:xfrm>
            <a:off x="3611161" y="562925"/>
            <a:ext cx="2220424" cy="4191001"/>
          </a:xfrm>
          <a:prstGeom prst="rect">
            <a:avLst/>
          </a:prstGeom>
          <a:noFill/>
          <a:ln cap="flat" cmpd="sng" w="9525">
            <a:solidFill>
              <a:schemeClr val="dk2"/>
            </a:solidFill>
            <a:prstDash val="solid"/>
            <a:round/>
            <a:headEnd len="sm" w="sm" type="none"/>
            <a:tailEnd len="sm" w="sm" type="none"/>
          </a:ln>
        </p:spPr>
      </p:pic>
      <p:pic>
        <p:nvPicPr>
          <p:cNvPr id="381" name="Google Shape;381;p44"/>
          <p:cNvPicPr preferRelativeResize="0"/>
          <p:nvPr/>
        </p:nvPicPr>
        <p:blipFill>
          <a:blip r:embed="rId3">
            <a:alphaModFix/>
          </a:blip>
          <a:stretch>
            <a:fillRect/>
          </a:stretch>
        </p:blipFill>
        <p:spPr>
          <a:xfrm>
            <a:off x="6439561" y="562925"/>
            <a:ext cx="2220424" cy="4191001"/>
          </a:xfrm>
          <a:prstGeom prst="rect">
            <a:avLst/>
          </a:prstGeom>
          <a:noFill/>
          <a:ln cap="flat" cmpd="sng" w="38100">
            <a:solidFill>
              <a:srgbClr val="A4C2F4"/>
            </a:solidFill>
            <a:prstDash val="solid"/>
            <a:round/>
            <a:headEnd len="sm" w="sm" type="none"/>
            <a:tailEnd len="sm" w="sm" type="none"/>
          </a:ln>
        </p:spPr>
      </p:pic>
      <p:cxnSp>
        <p:nvCxnSpPr>
          <p:cNvPr id="382" name="Google Shape;382;p44"/>
          <p:cNvCxnSpPr/>
          <p:nvPr/>
        </p:nvCxnSpPr>
        <p:spPr>
          <a:xfrm>
            <a:off x="5907661" y="2658426"/>
            <a:ext cx="455700" cy="0"/>
          </a:xfrm>
          <a:prstGeom prst="straightConnector1">
            <a:avLst/>
          </a:prstGeom>
          <a:noFill/>
          <a:ln cap="flat" cmpd="sng" w="9525">
            <a:solidFill>
              <a:srgbClr val="FF0000"/>
            </a:solidFill>
            <a:prstDash val="solid"/>
            <a:round/>
            <a:headEnd len="med" w="med" type="none"/>
            <a:tailEnd len="med" w="med" type="triangle"/>
          </a:ln>
        </p:spPr>
      </p:cxnSp>
      <p:sp>
        <p:nvSpPr>
          <p:cNvPr id="383" name="Google Shape;383;p44"/>
          <p:cNvSpPr/>
          <p:nvPr/>
        </p:nvSpPr>
        <p:spPr>
          <a:xfrm>
            <a:off x="6400200" y="281375"/>
            <a:ext cx="2300400" cy="267900"/>
          </a:xfrm>
          <a:prstGeom prst="rect">
            <a:avLst/>
          </a:prstGeom>
          <a:solidFill>
            <a:srgbClr val="A4C2F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Google Shape;384;p44"/>
          <p:cNvSpPr txBox="1"/>
          <p:nvPr/>
        </p:nvSpPr>
        <p:spPr>
          <a:xfrm>
            <a:off x="6701663" y="281375"/>
            <a:ext cx="1696200" cy="267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000">
                <a:solidFill>
                  <a:srgbClr val="1C4587"/>
                </a:solidFill>
              </a:rPr>
              <a:t>Tier: MINIMUM</a:t>
            </a:r>
            <a:endParaRPr sz="1000">
              <a:solidFill>
                <a:srgbClr val="1C4587"/>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5C99"/>
        </a:solidFill>
      </p:bgPr>
    </p:bg>
    <p:spTree>
      <p:nvGrpSpPr>
        <p:cNvPr id="388" name="Shape 388"/>
        <p:cNvGrpSpPr/>
        <p:nvPr/>
      </p:nvGrpSpPr>
      <p:grpSpPr>
        <a:xfrm>
          <a:off x="0" y="0"/>
          <a:ext cx="0" cy="0"/>
          <a:chOff x="0" y="0"/>
          <a:chExt cx="0" cy="0"/>
        </a:xfrm>
      </p:grpSpPr>
      <p:sp>
        <p:nvSpPr>
          <p:cNvPr id="389" name="Google Shape;389;p45"/>
          <p:cNvSpPr txBox="1"/>
          <p:nvPr>
            <p:ph type="title"/>
          </p:nvPr>
        </p:nvSpPr>
        <p:spPr>
          <a:xfrm>
            <a:off x="311700" y="445025"/>
            <a:ext cx="8520600" cy="42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Playfair Display"/>
                <a:ea typeface="Playfair Display"/>
                <a:cs typeface="Playfair Display"/>
                <a:sym typeface="Playfair Display"/>
              </a:rPr>
              <a:t>RESPONSIVENESS</a:t>
            </a:r>
            <a:endParaRPr sz="3600">
              <a:solidFill>
                <a:srgbClr val="FFFFFF"/>
              </a:solidFill>
              <a:latin typeface="Playfair Display"/>
              <a:ea typeface="Playfair Display"/>
              <a:cs typeface="Playfair Display"/>
              <a:sym typeface="Playfair Display"/>
            </a:endParaRPr>
          </a:p>
        </p:txBody>
      </p:sp>
      <p:cxnSp>
        <p:nvCxnSpPr>
          <p:cNvPr id="390" name="Google Shape;390;p45"/>
          <p:cNvCxnSpPr/>
          <p:nvPr/>
        </p:nvCxnSpPr>
        <p:spPr>
          <a:xfrm>
            <a:off x="3570925" y="2966600"/>
            <a:ext cx="2012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latin typeface="Playfair Display"/>
                <a:ea typeface="Playfair Display"/>
                <a:cs typeface="Playfair Display"/>
                <a:sym typeface="Playfair Display"/>
              </a:rPr>
              <a:t>Responsive Tables: Problem</a:t>
            </a:r>
            <a:endParaRPr b="1">
              <a:latin typeface="Playfair Display"/>
              <a:ea typeface="Playfair Display"/>
              <a:cs typeface="Playfair Display"/>
              <a:sym typeface="Playfair Display"/>
            </a:endParaRPr>
          </a:p>
          <a:p>
            <a:pPr indent="0" lvl="0" marL="0">
              <a:spcBef>
                <a:spcPts val="0"/>
              </a:spcBef>
              <a:spcAft>
                <a:spcPts val="0"/>
              </a:spcAft>
              <a:buNone/>
            </a:pPr>
            <a:r>
              <a:t/>
            </a:r>
            <a:endParaRPr/>
          </a:p>
        </p:txBody>
      </p:sp>
      <p:pic>
        <p:nvPicPr>
          <p:cNvPr id="396" name="Google Shape;396;p46"/>
          <p:cNvPicPr preferRelativeResize="0"/>
          <p:nvPr/>
        </p:nvPicPr>
        <p:blipFill rotWithShape="1">
          <a:blip r:embed="rId3">
            <a:alphaModFix/>
          </a:blip>
          <a:srcRect b="0" l="0" r="0" t="24732"/>
          <a:stretch/>
        </p:blipFill>
        <p:spPr>
          <a:xfrm>
            <a:off x="2432325" y="1558825"/>
            <a:ext cx="3012374" cy="2876000"/>
          </a:xfrm>
          <a:prstGeom prst="rect">
            <a:avLst/>
          </a:prstGeom>
          <a:noFill/>
          <a:ln>
            <a:noFill/>
          </a:ln>
        </p:spPr>
      </p:pic>
      <p:sp>
        <p:nvSpPr>
          <p:cNvPr id="397" name="Google Shape;397;p46"/>
          <p:cNvSpPr txBox="1"/>
          <p:nvPr/>
        </p:nvSpPr>
        <p:spPr>
          <a:xfrm>
            <a:off x="5713500" y="2753725"/>
            <a:ext cx="2259300" cy="60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Both are equally bad!</a:t>
            </a:r>
            <a:endParaRPr>
              <a:latin typeface="Playfair Display"/>
              <a:ea typeface="Playfair Display"/>
              <a:cs typeface="Playfair Display"/>
              <a:sym typeface="Playfair Display"/>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Responsive Tables: Scrolling Direction</a:t>
            </a:r>
            <a:endParaRPr b="1">
              <a:latin typeface="Playfair Display"/>
              <a:ea typeface="Playfair Display"/>
              <a:cs typeface="Playfair Display"/>
              <a:sym typeface="Playfair Display"/>
            </a:endParaRPr>
          </a:p>
          <a:p>
            <a:pPr indent="0" lvl="0" marL="0" rtl="0">
              <a:spcBef>
                <a:spcPts val="0"/>
              </a:spcBef>
              <a:spcAft>
                <a:spcPts val="0"/>
              </a:spcAft>
              <a:buNone/>
            </a:pPr>
            <a:r>
              <a:t/>
            </a:r>
            <a:endParaRPr/>
          </a:p>
        </p:txBody>
      </p:sp>
      <p:sp>
        <p:nvSpPr>
          <p:cNvPr id="403" name="Google Shape;403;p47"/>
          <p:cNvSpPr/>
          <p:nvPr/>
        </p:nvSpPr>
        <p:spPr>
          <a:xfrm>
            <a:off x="837800" y="1332175"/>
            <a:ext cx="1517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Google Shape;404;p47"/>
          <p:cNvSpPr/>
          <p:nvPr/>
        </p:nvSpPr>
        <p:spPr>
          <a:xfrm>
            <a:off x="762250" y="1229175"/>
            <a:ext cx="16755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Google Shape;405;p47"/>
          <p:cNvSpPr/>
          <p:nvPr/>
        </p:nvSpPr>
        <p:spPr>
          <a:xfrm>
            <a:off x="762250" y="2789300"/>
            <a:ext cx="6180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6" name="Google Shape;406;p47"/>
          <p:cNvCxnSpPr/>
          <p:nvPr/>
        </p:nvCxnSpPr>
        <p:spPr>
          <a:xfrm>
            <a:off x="802800" y="4092775"/>
            <a:ext cx="1566300" cy="0"/>
          </a:xfrm>
          <a:prstGeom prst="straightConnector1">
            <a:avLst/>
          </a:prstGeom>
          <a:noFill/>
          <a:ln cap="flat" cmpd="sng" w="9525">
            <a:solidFill>
              <a:srgbClr val="FF0000"/>
            </a:solidFill>
            <a:prstDash val="solid"/>
            <a:round/>
            <a:headEnd len="med" w="med" type="none"/>
            <a:tailEnd len="med" w="med" type="triangle"/>
          </a:ln>
        </p:spPr>
      </p:cxnSp>
      <p:sp>
        <p:nvSpPr>
          <p:cNvPr id="407" name="Google Shape;407;p47"/>
          <p:cNvSpPr txBox="1"/>
          <p:nvPr/>
        </p:nvSpPr>
        <p:spPr>
          <a:xfrm>
            <a:off x="782200" y="4049600"/>
            <a:ext cx="1517700" cy="31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layfair Display"/>
                <a:ea typeface="Playfair Display"/>
                <a:cs typeface="Playfair Display"/>
                <a:sym typeface="Playfair Display"/>
              </a:rPr>
              <a:t>Horizontal </a:t>
            </a:r>
            <a:r>
              <a:rPr lang="en" sz="1000">
                <a:latin typeface="Playfair Display"/>
                <a:ea typeface="Playfair Display"/>
                <a:cs typeface="Playfair Display"/>
                <a:sym typeface="Playfair Display"/>
              </a:rPr>
              <a:t>scroll</a:t>
            </a:r>
            <a:endParaRPr sz="1000">
              <a:latin typeface="Playfair Display"/>
              <a:ea typeface="Playfair Display"/>
              <a:cs typeface="Playfair Display"/>
              <a:sym typeface="Playfair Display"/>
            </a:endParaRPr>
          </a:p>
        </p:txBody>
      </p:sp>
      <p:sp>
        <p:nvSpPr>
          <p:cNvPr id="408" name="Google Shape;408;p47"/>
          <p:cNvSpPr/>
          <p:nvPr/>
        </p:nvSpPr>
        <p:spPr>
          <a:xfrm>
            <a:off x="6411025" y="1229225"/>
            <a:ext cx="16755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Google Shape;409;p47"/>
          <p:cNvSpPr/>
          <p:nvPr/>
        </p:nvSpPr>
        <p:spPr>
          <a:xfrm>
            <a:off x="6411025" y="2789350"/>
            <a:ext cx="6180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0" name="Google Shape;410;p47"/>
          <p:cNvCxnSpPr/>
          <p:nvPr/>
        </p:nvCxnSpPr>
        <p:spPr>
          <a:xfrm>
            <a:off x="6600175" y="4076275"/>
            <a:ext cx="335700" cy="16500"/>
          </a:xfrm>
          <a:prstGeom prst="straightConnector1">
            <a:avLst/>
          </a:prstGeom>
          <a:noFill/>
          <a:ln cap="flat" cmpd="sng" w="9525">
            <a:solidFill>
              <a:srgbClr val="FF0000"/>
            </a:solidFill>
            <a:prstDash val="solid"/>
            <a:round/>
            <a:headEnd len="med" w="med" type="none"/>
            <a:tailEnd len="med" w="med" type="triangle"/>
          </a:ln>
        </p:spPr>
      </p:cxnSp>
      <p:sp>
        <p:nvSpPr>
          <p:cNvPr id="411" name="Google Shape;411;p47"/>
          <p:cNvSpPr txBox="1"/>
          <p:nvPr/>
        </p:nvSpPr>
        <p:spPr>
          <a:xfrm>
            <a:off x="6459175" y="4044100"/>
            <a:ext cx="1566300" cy="31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latin typeface="Playfair Display"/>
                <a:ea typeface="Playfair Display"/>
                <a:cs typeface="Playfair Display"/>
                <a:sym typeface="Playfair Display"/>
              </a:rPr>
              <a:t>Horizontal i</a:t>
            </a:r>
            <a:r>
              <a:rPr lang="en" sz="1000">
                <a:latin typeface="Playfair Display"/>
                <a:ea typeface="Playfair Display"/>
                <a:cs typeface="Playfair Display"/>
                <a:sym typeface="Playfair Display"/>
              </a:rPr>
              <a:t>nner scroll</a:t>
            </a:r>
            <a:endParaRPr sz="1000">
              <a:latin typeface="Playfair Display"/>
              <a:ea typeface="Playfair Display"/>
              <a:cs typeface="Playfair Display"/>
              <a:sym typeface="Playfair Display"/>
            </a:endParaRPr>
          </a:p>
          <a:p>
            <a:pPr indent="0" lvl="0" marL="0" rtl="0">
              <a:spcBef>
                <a:spcPts val="0"/>
              </a:spcBef>
              <a:spcAft>
                <a:spcPts val="0"/>
              </a:spcAft>
              <a:buNone/>
            </a:pPr>
            <a:r>
              <a:rPr lang="en" sz="1000">
                <a:latin typeface="Playfair Display"/>
                <a:ea typeface="Playfair Display"/>
                <a:cs typeface="Playfair Display"/>
                <a:sym typeface="Playfair Display"/>
              </a:rPr>
              <a:t>Sticky header</a:t>
            </a:r>
            <a:endParaRPr sz="1000">
              <a:latin typeface="Playfair Display"/>
              <a:ea typeface="Playfair Display"/>
              <a:cs typeface="Playfair Display"/>
              <a:sym typeface="Playfair Display"/>
            </a:endParaRPr>
          </a:p>
        </p:txBody>
      </p:sp>
      <p:sp>
        <p:nvSpPr>
          <p:cNvPr id="412" name="Google Shape;412;p47"/>
          <p:cNvSpPr/>
          <p:nvPr/>
        </p:nvSpPr>
        <p:spPr>
          <a:xfrm>
            <a:off x="6486575" y="1332225"/>
            <a:ext cx="1517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Google Shape;413;p47"/>
          <p:cNvSpPr/>
          <p:nvPr/>
        </p:nvSpPr>
        <p:spPr>
          <a:xfrm>
            <a:off x="6489925" y="1332275"/>
            <a:ext cx="112200" cy="9888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Google Shape;414;p47"/>
          <p:cNvSpPr/>
          <p:nvPr/>
        </p:nvSpPr>
        <p:spPr>
          <a:xfrm>
            <a:off x="6600175" y="2892400"/>
            <a:ext cx="920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Google Shape;415;p47"/>
          <p:cNvSpPr/>
          <p:nvPr/>
        </p:nvSpPr>
        <p:spPr>
          <a:xfrm>
            <a:off x="3521300" y="1229175"/>
            <a:ext cx="16755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Google Shape;416;p47"/>
          <p:cNvSpPr/>
          <p:nvPr/>
        </p:nvSpPr>
        <p:spPr>
          <a:xfrm>
            <a:off x="3596850" y="1332175"/>
            <a:ext cx="1517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Google Shape;417;p47"/>
          <p:cNvSpPr/>
          <p:nvPr/>
        </p:nvSpPr>
        <p:spPr>
          <a:xfrm>
            <a:off x="3521300" y="2789350"/>
            <a:ext cx="6180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Google Shape;418;p47"/>
          <p:cNvSpPr/>
          <p:nvPr/>
        </p:nvSpPr>
        <p:spPr>
          <a:xfrm>
            <a:off x="3596850" y="2892400"/>
            <a:ext cx="442200" cy="1962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9" name="Google Shape;419;p47"/>
          <p:cNvCxnSpPr/>
          <p:nvPr/>
        </p:nvCxnSpPr>
        <p:spPr>
          <a:xfrm>
            <a:off x="4219775" y="2844325"/>
            <a:ext cx="0" cy="1976400"/>
          </a:xfrm>
          <a:prstGeom prst="straightConnector1">
            <a:avLst/>
          </a:prstGeom>
          <a:noFill/>
          <a:ln cap="flat" cmpd="sng" w="9525">
            <a:solidFill>
              <a:srgbClr val="FF0000"/>
            </a:solidFill>
            <a:prstDash val="solid"/>
            <a:round/>
            <a:headEnd len="med" w="med" type="none"/>
            <a:tailEnd len="med" w="med" type="triangle"/>
          </a:ln>
        </p:spPr>
      </p:cxnSp>
      <p:sp>
        <p:nvSpPr>
          <p:cNvPr id="420" name="Google Shape;420;p47"/>
          <p:cNvSpPr txBox="1"/>
          <p:nvPr/>
        </p:nvSpPr>
        <p:spPr>
          <a:xfrm>
            <a:off x="4333825" y="3515275"/>
            <a:ext cx="1517700" cy="31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latin typeface="Playfair Display"/>
                <a:ea typeface="Playfair Display"/>
                <a:cs typeface="Playfair Display"/>
                <a:sym typeface="Playfair Display"/>
              </a:rPr>
              <a:t>Vertical</a:t>
            </a:r>
            <a:endParaRPr sz="1000">
              <a:latin typeface="Playfair Display"/>
              <a:ea typeface="Playfair Display"/>
              <a:cs typeface="Playfair Display"/>
              <a:sym typeface="Playfair Display"/>
            </a:endParaRPr>
          </a:p>
          <a:p>
            <a:pPr indent="0" lvl="0" marL="0" rtl="0">
              <a:spcBef>
                <a:spcPts val="0"/>
              </a:spcBef>
              <a:spcAft>
                <a:spcPts val="0"/>
              </a:spcAft>
              <a:buNone/>
            </a:pPr>
            <a:r>
              <a:rPr lang="en" sz="1000">
                <a:latin typeface="Playfair Display"/>
                <a:ea typeface="Playfair Display"/>
                <a:cs typeface="Playfair Display"/>
                <a:sym typeface="Playfair Display"/>
              </a:rPr>
              <a:t>scroll</a:t>
            </a:r>
            <a:endParaRPr sz="1000">
              <a:latin typeface="Playfair Display"/>
              <a:ea typeface="Playfair Display"/>
              <a:cs typeface="Playfair Display"/>
              <a:sym typeface="Playfair Display"/>
            </a:endParaRPr>
          </a:p>
        </p:txBody>
      </p:sp>
      <p:sp>
        <p:nvSpPr>
          <p:cNvPr id="421" name="Google Shape;421;p47"/>
          <p:cNvSpPr/>
          <p:nvPr/>
        </p:nvSpPr>
        <p:spPr>
          <a:xfrm>
            <a:off x="837800" y="2892350"/>
            <a:ext cx="1517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Google Shape;422;p47"/>
          <p:cNvSpPr/>
          <p:nvPr/>
        </p:nvSpPr>
        <p:spPr>
          <a:xfrm>
            <a:off x="6194175" y="2892400"/>
            <a:ext cx="406200" cy="988800"/>
          </a:xfrm>
          <a:prstGeom prst="rect">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Google Shape;423;p47"/>
          <p:cNvSpPr/>
          <p:nvPr/>
        </p:nvSpPr>
        <p:spPr>
          <a:xfrm>
            <a:off x="6489925" y="2892400"/>
            <a:ext cx="112200" cy="9888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48"/>
          <p:cNvPicPr preferRelativeResize="0"/>
          <p:nvPr/>
        </p:nvPicPr>
        <p:blipFill>
          <a:blip r:embed="rId3">
            <a:alphaModFix/>
          </a:blip>
          <a:stretch>
            <a:fillRect/>
          </a:stretch>
        </p:blipFill>
        <p:spPr>
          <a:xfrm>
            <a:off x="830955" y="1570825"/>
            <a:ext cx="4502625" cy="2719824"/>
          </a:xfrm>
          <a:prstGeom prst="rect">
            <a:avLst/>
          </a:prstGeom>
          <a:noFill/>
          <a:ln cap="flat" cmpd="sng" w="9525">
            <a:solidFill>
              <a:schemeClr val="dk2"/>
            </a:solidFill>
            <a:prstDash val="solid"/>
            <a:round/>
            <a:headEnd len="sm" w="sm" type="none"/>
            <a:tailEnd len="sm" w="sm" type="none"/>
          </a:ln>
        </p:spPr>
      </p:pic>
      <p:pic>
        <p:nvPicPr>
          <p:cNvPr id="429" name="Google Shape;429;p48"/>
          <p:cNvPicPr preferRelativeResize="0"/>
          <p:nvPr/>
        </p:nvPicPr>
        <p:blipFill>
          <a:blip r:embed="rId4">
            <a:alphaModFix/>
          </a:blip>
          <a:stretch>
            <a:fillRect/>
          </a:stretch>
        </p:blipFill>
        <p:spPr>
          <a:xfrm>
            <a:off x="6601574" y="1311625"/>
            <a:ext cx="1328200" cy="3171301"/>
          </a:xfrm>
          <a:prstGeom prst="rect">
            <a:avLst/>
          </a:prstGeom>
          <a:noFill/>
          <a:ln cap="flat" cmpd="sng" w="9525">
            <a:solidFill>
              <a:schemeClr val="dk2"/>
            </a:solidFill>
            <a:prstDash val="solid"/>
            <a:round/>
            <a:headEnd len="sm" w="sm" type="none"/>
            <a:tailEnd len="sm" w="sm" type="none"/>
          </a:ln>
        </p:spPr>
      </p:pic>
      <p:sp>
        <p:nvSpPr>
          <p:cNvPr id="430" name="Google Shape;43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Responsive Tables: Vertical Scroll + Expander</a:t>
            </a:r>
            <a:endParaRPr/>
          </a:p>
        </p:txBody>
      </p:sp>
      <p:cxnSp>
        <p:nvCxnSpPr>
          <p:cNvPr id="431" name="Google Shape;431;p48"/>
          <p:cNvCxnSpPr/>
          <p:nvPr/>
        </p:nvCxnSpPr>
        <p:spPr>
          <a:xfrm>
            <a:off x="5686025" y="2760625"/>
            <a:ext cx="563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Responsive Tables: Choose what to Show</a:t>
            </a:r>
            <a:endParaRPr/>
          </a:p>
        </p:txBody>
      </p:sp>
      <p:pic>
        <p:nvPicPr>
          <p:cNvPr id="437" name="Google Shape;437;p49"/>
          <p:cNvPicPr preferRelativeResize="0"/>
          <p:nvPr/>
        </p:nvPicPr>
        <p:blipFill>
          <a:blip r:embed="rId3">
            <a:alphaModFix/>
          </a:blip>
          <a:stretch>
            <a:fillRect/>
          </a:stretch>
        </p:blipFill>
        <p:spPr>
          <a:xfrm>
            <a:off x="1093175" y="1108325"/>
            <a:ext cx="3958668" cy="3820975"/>
          </a:xfrm>
          <a:prstGeom prst="rect">
            <a:avLst/>
          </a:prstGeom>
          <a:noFill/>
          <a:ln>
            <a:noFill/>
          </a:ln>
        </p:spPr>
      </p:pic>
      <p:pic>
        <p:nvPicPr>
          <p:cNvPr id="438" name="Google Shape;438;p49"/>
          <p:cNvPicPr preferRelativeResize="0"/>
          <p:nvPr/>
        </p:nvPicPr>
        <p:blipFill>
          <a:blip r:embed="rId4">
            <a:alphaModFix/>
          </a:blip>
          <a:stretch>
            <a:fillRect/>
          </a:stretch>
        </p:blipFill>
        <p:spPr>
          <a:xfrm>
            <a:off x="5272924" y="1964026"/>
            <a:ext cx="3188500" cy="1996600"/>
          </a:xfrm>
          <a:prstGeom prst="rect">
            <a:avLst/>
          </a:prstGeom>
          <a:noFill/>
          <a:ln>
            <a:noFill/>
          </a:ln>
        </p:spPr>
      </p:pic>
      <p:cxnSp>
        <p:nvCxnSpPr>
          <p:cNvPr id="439" name="Google Shape;439;p49"/>
          <p:cNvCxnSpPr/>
          <p:nvPr/>
        </p:nvCxnSpPr>
        <p:spPr>
          <a:xfrm>
            <a:off x="1833525" y="1428400"/>
            <a:ext cx="563100" cy="0"/>
          </a:xfrm>
          <a:prstGeom prst="straightConnector1">
            <a:avLst/>
          </a:prstGeom>
          <a:noFill/>
          <a:ln cap="flat" cmpd="sng" w="9525">
            <a:solidFill>
              <a:srgbClr val="FF0000"/>
            </a:solidFill>
            <a:prstDash val="solid"/>
            <a:round/>
            <a:headEnd len="med" w="med" type="none"/>
            <a:tailEnd len="med" w="med" type="triangle"/>
          </a:ln>
        </p:spPr>
      </p:cxnSp>
      <p:cxnSp>
        <p:nvCxnSpPr>
          <p:cNvPr id="440" name="Google Shape;440;p49"/>
          <p:cNvCxnSpPr/>
          <p:nvPr/>
        </p:nvCxnSpPr>
        <p:spPr>
          <a:xfrm>
            <a:off x="2713850" y="2693275"/>
            <a:ext cx="563100" cy="0"/>
          </a:xfrm>
          <a:prstGeom prst="straightConnector1">
            <a:avLst/>
          </a:prstGeom>
          <a:noFill/>
          <a:ln cap="flat" cmpd="sng" w="9525">
            <a:solidFill>
              <a:srgbClr val="FF0000"/>
            </a:solidFill>
            <a:prstDash val="solid"/>
            <a:round/>
            <a:headEnd len="med" w="med" type="none"/>
            <a:tailEnd len="med" w="med" type="triangle"/>
          </a:ln>
        </p:spPr>
      </p:cxnSp>
      <p:cxnSp>
        <p:nvCxnSpPr>
          <p:cNvPr id="441" name="Google Shape;441;p49"/>
          <p:cNvCxnSpPr/>
          <p:nvPr/>
        </p:nvCxnSpPr>
        <p:spPr>
          <a:xfrm>
            <a:off x="3923800" y="3960625"/>
            <a:ext cx="563100" cy="0"/>
          </a:xfrm>
          <a:prstGeom prst="straightConnector1">
            <a:avLst/>
          </a:prstGeom>
          <a:noFill/>
          <a:ln cap="flat" cmpd="sng" w="9525">
            <a:solidFill>
              <a:srgbClr val="FF0000"/>
            </a:solidFill>
            <a:prstDash val="solid"/>
            <a:round/>
            <a:headEnd len="med" w="med" type="none"/>
            <a:tailEnd len="med" w="med" type="triangle"/>
          </a:ln>
        </p:spPr>
      </p:cxnSp>
      <p:cxnSp>
        <p:nvCxnSpPr>
          <p:cNvPr id="442" name="Google Shape;442;p49"/>
          <p:cNvCxnSpPr/>
          <p:nvPr/>
        </p:nvCxnSpPr>
        <p:spPr>
          <a:xfrm>
            <a:off x="7303750" y="2084750"/>
            <a:ext cx="5631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Responsive Tables: Sticky Headers</a:t>
            </a:r>
            <a:endParaRPr/>
          </a:p>
        </p:txBody>
      </p:sp>
      <p:pic>
        <p:nvPicPr>
          <p:cNvPr id="448" name="Google Shape;448;p50"/>
          <p:cNvPicPr preferRelativeResize="0"/>
          <p:nvPr/>
        </p:nvPicPr>
        <p:blipFill>
          <a:blip r:embed="rId3">
            <a:alphaModFix/>
          </a:blip>
          <a:stretch>
            <a:fillRect/>
          </a:stretch>
        </p:blipFill>
        <p:spPr>
          <a:xfrm>
            <a:off x="2996025" y="1263550"/>
            <a:ext cx="2847926" cy="3446001"/>
          </a:xfrm>
          <a:prstGeom prst="rect">
            <a:avLst/>
          </a:prstGeom>
          <a:noFill/>
          <a:ln>
            <a:noFill/>
          </a:ln>
        </p:spPr>
      </p:pic>
      <p:cxnSp>
        <p:nvCxnSpPr>
          <p:cNvPr id="449" name="Google Shape;449;p50"/>
          <p:cNvCxnSpPr/>
          <p:nvPr/>
        </p:nvCxnSpPr>
        <p:spPr>
          <a:xfrm>
            <a:off x="2513375" y="1964025"/>
            <a:ext cx="5631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Responsive Tables: Suggested Solution</a:t>
            </a:r>
            <a:endParaRPr/>
          </a:p>
        </p:txBody>
      </p:sp>
      <p:sp>
        <p:nvSpPr>
          <p:cNvPr id="455" name="Google Shape;455;p51"/>
          <p:cNvSpPr txBox="1"/>
          <p:nvPr/>
        </p:nvSpPr>
        <p:spPr>
          <a:xfrm>
            <a:off x="652375" y="1428375"/>
            <a:ext cx="1119300" cy="39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STAGE 1</a:t>
            </a:r>
            <a:endParaRPr>
              <a:latin typeface="Playfair Display"/>
              <a:ea typeface="Playfair Display"/>
              <a:cs typeface="Playfair Display"/>
              <a:sym typeface="Playfair Display"/>
            </a:endParaRPr>
          </a:p>
        </p:txBody>
      </p:sp>
      <p:sp>
        <p:nvSpPr>
          <p:cNvPr id="456" name="Google Shape;456;p51"/>
          <p:cNvSpPr/>
          <p:nvPr/>
        </p:nvSpPr>
        <p:spPr>
          <a:xfrm>
            <a:off x="869225" y="2054575"/>
            <a:ext cx="618000" cy="11949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Google Shape;457;p51"/>
          <p:cNvSpPr/>
          <p:nvPr/>
        </p:nvSpPr>
        <p:spPr>
          <a:xfrm>
            <a:off x="1058375" y="2157625"/>
            <a:ext cx="920700" cy="988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Google Shape;458;p51"/>
          <p:cNvSpPr/>
          <p:nvPr/>
        </p:nvSpPr>
        <p:spPr>
          <a:xfrm>
            <a:off x="652375" y="2157625"/>
            <a:ext cx="406200" cy="988800"/>
          </a:xfrm>
          <a:prstGeom prst="rect">
            <a:avLst/>
          </a:prstGeom>
          <a:solidFill>
            <a:srgbClr val="FFFFFF"/>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Google Shape;459;p51"/>
          <p:cNvSpPr/>
          <p:nvPr/>
        </p:nvSpPr>
        <p:spPr>
          <a:xfrm>
            <a:off x="948125" y="2157625"/>
            <a:ext cx="112200" cy="988800"/>
          </a:xfrm>
          <a:prstGeom prst="rect">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Google Shape;460;p51"/>
          <p:cNvSpPr txBox="1"/>
          <p:nvPr/>
        </p:nvSpPr>
        <p:spPr>
          <a:xfrm>
            <a:off x="652375" y="3384850"/>
            <a:ext cx="1566300" cy="315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latin typeface="Playfair Display"/>
                <a:ea typeface="Playfair Display"/>
                <a:cs typeface="Playfair Display"/>
                <a:sym typeface="Playfair Display"/>
              </a:rPr>
              <a:t>Horizontal inner scroll</a:t>
            </a:r>
            <a:endParaRPr sz="1000">
              <a:latin typeface="Playfair Display"/>
              <a:ea typeface="Playfair Display"/>
              <a:cs typeface="Playfair Display"/>
              <a:sym typeface="Playfair Display"/>
            </a:endParaRPr>
          </a:p>
          <a:p>
            <a:pPr indent="0" lvl="0" marL="0" rtl="0">
              <a:spcBef>
                <a:spcPts val="0"/>
              </a:spcBef>
              <a:spcAft>
                <a:spcPts val="0"/>
              </a:spcAft>
              <a:buNone/>
            </a:pPr>
            <a:r>
              <a:rPr lang="en" sz="1000">
                <a:latin typeface="Playfair Display"/>
                <a:ea typeface="Playfair Display"/>
                <a:cs typeface="Playfair Display"/>
                <a:sym typeface="Playfair Display"/>
              </a:rPr>
              <a:t>Sticky header</a:t>
            </a:r>
            <a:endParaRPr sz="1000">
              <a:latin typeface="Playfair Display"/>
              <a:ea typeface="Playfair Display"/>
              <a:cs typeface="Playfair Display"/>
              <a:sym typeface="Playfair Display"/>
            </a:endParaRPr>
          </a:p>
        </p:txBody>
      </p:sp>
      <p:sp>
        <p:nvSpPr>
          <p:cNvPr id="461" name="Google Shape;461;p51"/>
          <p:cNvSpPr txBox="1"/>
          <p:nvPr/>
        </p:nvSpPr>
        <p:spPr>
          <a:xfrm>
            <a:off x="3452700" y="1428375"/>
            <a:ext cx="1119300" cy="398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STAGE 2</a:t>
            </a:r>
            <a:endParaRPr>
              <a:latin typeface="Playfair Display"/>
              <a:ea typeface="Playfair Display"/>
              <a:cs typeface="Playfair Display"/>
              <a:sym typeface="Playfair Display"/>
            </a:endParaRPr>
          </a:p>
        </p:txBody>
      </p:sp>
      <p:sp>
        <p:nvSpPr>
          <p:cNvPr id="462" name="Google Shape;462;p51"/>
          <p:cNvSpPr/>
          <p:nvPr/>
        </p:nvSpPr>
        <p:spPr>
          <a:xfrm>
            <a:off x="3583075" y="2054575"/>
            <a:ext cx="1388700" cy="2477700"/>
          </a:xfrm>
          <a:prstGeom prst="rect">
            <a:avLst/>
          </a:prstGeom>
          <a:noFill/>
          <a:ln cap="flat" cmpd="sng" w="9525">
            <a:solidFill>
              <a:srgbClr val="195C9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3" name="Google Shape;463;p51"/>
          <p:cNvSpPr/>
          <p:nvPr/>
        </p:nvSpPr>
        <p:spPr>
          <a:xfrm>
            <a:off x="3708275" y="2177475"/>
            <a:ext cx="1112400" cy="2721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Google Shape;464;p51"/>
          <p:cNvSpPr/>
          <p:nvPr/>
        </p:nvSpPr>
        <p:spPr>
          <a:xfrm>
            <a:off x="3698275" y="2535175"/>
            <a:ext cx="1119300" cy="199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5" name="Google Shape;465;p51"/>
          <p:cNvCxnSpPr/>
          <p:nvPr/>
        </p:nvCxnSpPr>
        <p:spPr>
          <a:xfrm>
            <a:off x="3708275" y="2965300"/>
            <a:ext cx="1112400" cy="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51"/>
          <p:cNvCxnSpPr/>
          <p:nvPr/>
        </p:nvCxnSpPr>
        <p:spPr>
          <a:xfrm>
            <a:off x="3701725" y="3457525"/>
            <a:ext cx="1112400" cy="0"/>
          </a:xfrm>
          <a:prstGeom prst="straightConnector1">
            <a:avLst/>
          </a:prstGeom>
          <a:noFill/>
          <a:ln cap="flat" cmpd="sng" w="9525">
            <a:solidFill>
              <a:schemeClr val="dk2"/>
            </a:solidFill>
            <a:prstDash val="solid"/>
            <a:round/>
            <a:headEnd len="med" w="med" type="none"/>
            <a:tailEnd len="med" w="med" type="none"/>
          </a:ln>
        </p:spPr>
      </p:cxnSp>
      <p:cxnSp>
        <p:nvCxnSpPr>
          <p:cNvPr id="467" name="Google Shape;467;p51"/>
          <p:cNvCxnSpPr/>
          <p:nvPr/>
        </p:nvCxnSpPr>
        <p:spPr>
          <a:xfrm>
            <a:off x="3701725" y="3949950"/>
            <a:ext cx="1112400" cy="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51"/>
          <p:cNvSpPr txBox="1"/>
          <p:nvPr/>
        </p:nvSpPr>
        <p:spPr>
          <a:xfrm>
            <a:off x="3698275" y="2518125"/>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Graphics</a:t>
            </a:r>
            <a:endParaRPr b="1" sz="800"/>
          </a:p>
        </p:txBody>
      </p:sp>
      <p:sp>
        <p:nvSpPr>
          <p:cNvPr id="469" name="Google Shape;469;p51"/>
          <p:cNvSpPr txBox="1"/>
          <p:nvPr/>
        </p:nvSpPr>
        <p:spPr>
          <a:xfrm>
            <a:off x="3698275" y="2954175"/>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CPU</a:t>
            </a:r>
            <a:endParaRPr b="1" sz="800"/>
          </a:p>
        </p:txBody>
      </p:sp>
      <p:sp>
        <p:nvSpPr>
          <p:cNvPr id="470" name="Google Shape;470;p51"/>
          <p:cNvSpPr txBox="1"/>
          <p:nvPr/>
        </p:nvSpPr>
        <p:spPr>
          <a:xfrm>
            <a:off x="3708275" y="3415350"/>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HSF</a:t>
            </a:r>
            <a:endParaRPr b="1" sz="800"/>
          </a:p>
        </p:txBody>
      </p:sp>
      <p:sp>
        <p:nvSpPr>
          <p:cNvPr id="471" name="Google Shape;471;p51"/>
          <p:cNvSpPr txBox="1"/>
          <p:nvPr/>
        </p:nvSpPr>
        <p:spPr>
          <a:xfrm>
            <a:off x="3708275" y="3917725"/>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Motherboard</a:t>
            </a:r>
            <a:endParaRPr b="1" sz="800"/>
          </a:p>
        </p:txBody>
      </p:sp>
      <p:sp>
        <p:nvSpPr>
          <p:cNvPr id="472" name="Google Shape;472;p51"/>
          <p:cNvSpPr txBox="1"/>
          <p:nvPr/>
        </p:nvSpPr>
        <p:spPr>
          <a:xfrm>
            <a:off x="3698275" y="2190375"/>
            <a:ext cx="9684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700"/>
              <a:t>DESTITUTE $170</a:t>
            </a:r>
            <a:endParaRPr b="1" sz="700"/>
          </a:p>
        </p:txBody>
      </p:sp>
      <p:cxnSp>
        <p:nvCxnSpPr>
          <p:cNvPr id="473" name="Google Shape;473;p51"/>
          <p:cNvCxnSpPr/>
          <p:nvPr/>
        </p:nvCxnSpPr>
        <p:spPr>
          <a:xfrm>
            <a:off x="3701725" y="4452575"/>
            <a:ext cx="1112400" cy="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51"/>
          <p:cNvSpPr/>
          <p:nvPr/>
        </p:nvSpPr>
        <p:spPr>
          <a:xfrm rot="10800000">
            <a:off x="4649075" y="2265126"/>
            <a:ext cx="104400" cy="90300"/>
          </a:xfrm>
          <a:prstGeom prst="triangle">
            <a:avLst>
              <a:gd fmla="val 50000" name="adj"/>
            </a:avLst>
          </a:prstGeom>
          <a:solidFill>
            <a:srgbClr val="66666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Google Shape;475;p51"/>
          <p:cNvSpPr/>
          <p:nvPr/>
        </p:nvSpPr>
        <p:spPr>
          <a:xfrm>
            <a:off x="5578075" y="2071625"/>
            <a:ext cx="1119300" cy="9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Google Shape;476;p51"/>
          <p:cNvSpPr txBox="1"/>
          <p:nvPr/>
        </p:nvSpPr>
        <p:spPr>
          <a:xfrm>
            <a:off x="5578075" y="2054575"/>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t>Graphics</a:t>
            </a:r>
            <a:endParaRPr b="1" sz="800"/>
          </a:p>
        </p:txBody>
      </p:sp>
      <p:sp>
        <p:nvSpPr>
          <p:cNvPr id="477" name="Google Shape;477;p51"/>
          <p:cNvSpPr txBox="1"/>
          <p:nvPr/>
        </p:nvSpPr>
        <p:spPr>
          <a:xfrm>
            <a:off x="5665400" y="2290150"/>
            <a:ext cx="920700" cy="461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AMD Radeon HD 8240 IGP</a:t>
            </a:r>
            <a:endParaRPr sz="800"/>
          </a:p>
          <a:p>
            <a:pPr indent="0" lvl="0" marL="0" algn="r">
              <a:spcBef>
                <a:spcPts val="0"/>
              </a:spcBef>
              <a:spcAft>
                <a:spcPts val="0"/>
              </a:spcAft>
              <a:buNone/>
            </a:pPr>
            <a:r>
              <a:rPr b="1" lang="en" sz="800"/>
              <a:t>$ 25</a:t>
            </a:r>
            <a:endParaRPr b="1" sz="800"/>
          </a:p>
        </p:txBody>
      </p:sp>
      <p:sp>
        <p:nvSpPr>
          <p:cNvPr id="478" name="Google Shape;478;p51"/>
          <p:cNvSpPr/>
          <p:nvPr/>
        </p:nvSpPr>
        <p:spPr>
          <a:xfrm rot="10800000">
            <a:off x="6076875" y="2838937"/>
            <a:ext cx="112200" cy="969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Google Shape;479;p51"/>
          <p:cNvSpPr/>
          <p:nvPr/>
        </p:nvSpPr>
        <p:spPr>
          <a:xfrm>
            <a:off x="7063375" y="2080150"/>
            <a:ext cx="1119300" cy="276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Google Shape;480;p51"/>
          <p:cNvSpPr txBox="1"/>
          <p:nvPr/>
        </p:nvSpPr>
        <p:spPr>
          <a:xfrm>
            <a:off x="7063375" y="2063100"/>
            <a:ext cx="879000" cy="272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800"/>
              <a:t>Graphics</a:t>
            </a:r>
            <a:endParaRPr b="1" sz="800"/>
          </a:p>
        </p:txBody>
      </p:sp>
      <p:sp>
        <p:nvSpPr>
          <p:cNvPr id="481" name="Google Shape;481;p51"/>
          <p:cNvSpPr txBox="1"/>
          <p:nvPr/>
        </p:nvSpPr>
        <p:spPr>
          <a:xfrm>
            <a:off x="7150700" y="2298675"/>
            <a:ext cx="920700" cy="461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t>AMD Radeon HD 8240 IGP</a:t>
            </a:r>
            <a:endParaRPr sz="800"/>
          </a:p>
          <a:p>
            <a:pPr indent="0" lvl="0" marL="0" rtl="0" algn="r">
              <a:spcBef>
                <a:spcPts val="0"/>
              </a:spcBef>
              <a:spcAft>
                <a:spcPts val="0"/>
              </a:spcAft>
              <a:buNone/>
            </a:pPr>
            <a:r>
              <a:rPr b="1" lang="en" sz="800"/>
              <a:t>$ 25</a:t>
            </a:r>
            <a:endParaRPr b="1" sz="800"/>
          </a:p>
        </p:txBody>
      </p:sp>
      <p:pic>
        <p:nvPicPr>
          <p:cNvPr id="482" name="Google Shape;482;p51"/>
          <p:cNvPicPr preferRelativeResize="0"/>
          <p:nvPr/>
        </p:nvPicPr>
        <p:blipFill>
          <a:blip r:embed="rId3">
            <a:alphaModFix/>
          </a:blip>
          <a:stretch>
            <a:fillRect/>
          </a:stretch>
        </p:blipFill>
        <p:spPr>
          <a:xfrm>
            <a:off x="7243125" y="2838925"/>
            <a:ext cx="784985" cy="572701"/>
          </a:xfrm>
          <a:prstGeom prst="rect">
            <a:avLst/>
          </a:prstGeom>
          <a:noFill/>
          <a:ln>
            <a:noFill/>
          </a:ln>
        </p:spPr>
      </p:pic>
      <p:sp>
        <p:nvSpPr>
          <p:cNvPr id="483" name="Google Shape;483;p51"/>
          <p:cNvSpPr txBox="1"/>
          <p:nvPr/>
        </p:nvSpPr>
        <p:spPr>
          <a:xfrm>
            <a:off x="7134975" y="3456275"/>
            <a:ext cx="968400" cy="572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t>The HD 8240 is a very weak integrated GPU, suitable for light-weight gaming at low settings and resolutions. It cannot handle most modern titles, but can play old games.</a:t>
            </a:r>
            <a:endParaRPr sz="600"/>
          </a:p>
        </p:txBody>
      </p:sp>
      <p:cxnSp>
        <p:nvCxnSpPr>
          <p:cNvPr id="484" name="Google Shape;484;p51"/>
          <p:cNvCxnSpPr>
            <a:stCxn id="468" idx="3"/>
          </p:cNvCxnSpPr>
          <p:nvPr/>
        </p:nvCxnSpPr>
        <p:spPr>
          <a:xfrm>
            <a:off x="4577275" y="2654175"/>
            <a:ext cx="868500" cy="0"/>
          </a:xfrm>
          <a:prstGeom prst="straightConnector1">
            <a:avLst/>
          </a:prstGeom>
          <a:noFill/>
          <a:ln cap="flat" cmpd="sng" w="9525">
            <a:solidFill>
              <a:srgbClr val="FF0000"/>
            </a:solidFill>
            <a:prstDash val="solid"/>
            <a:round/>
            <a:headEnd len="med" w="med" type="none"/>
            <a:tailEnd len="med" w="med" type="triangle"/>
          </a:ln>
        </p:spPr>
      </p:cxnSp>
      <p:cxnSp>
        <p:nvCxnSpPr>
          <p:cNvPr id="485" name="Google Shape;485;p51"/>
          <p:cNvCxnSpPr/>
          <p:nvPr/>
        </p:nvCxnSpPr>
        <p:spPr>
          <a:xfrm>
            <a:off x="6329700" y="2887375"/>
            <a:ext cx="723000" cy="3600"/>
          </a:xfrm>
          <a:prstGeom prst="straightConnector1">
            <a:avLst/>
          </a:prstGeom>
          <a:noFill/>
          <a:ln cap="flat" cmpd="sng" w="9525">
            <a:solidFill>
              <a:srgbClr val="FF0000"/>
            </a:solidFill>
            <a:prstDash val="solid"/>
            <a:round/>
            <a:headEnd len="med" w="med" type="none"/>
            <a:tailEnd len="med" w="med" type="triangle"/>
          </a:ln>
        </p:spPr>
      </p:cxnSp>
      <p:sp>
        <p:nvSpPr>
          <p:cNvPr id="486" name="Google Shape;486;p51"/>
          <p:cNvSpPr/>
          <p:nvPr/>
        </p:nvSpPr>
        <p:spPr>
          <a:xfrm>
            <a:off x="7567600" y="4484250"/>
            <a:ext cx="460500" cy="192300"/>
          </a:xfrm>
          <a:prstGeom prst="rect">
            <a:avLst/>
          </a:pr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Users want to:</a:t>
            </a:r>
            <a:endParaRPr>
              <a:highlight>
                <a:schemeClr val="lt1"/>
              </a:highlight>
              <a:latin typeface="Playfair Display"/>
              <a:ea typeface="Playfair Display"/>
              <a:cs typeface="Playfair Display"/>
              <a:sym typeface="Playfair Display"/>
            </a:endParaRPr>
          </a:p>
        </p:txBody>
      </p:sp>
      <p:sp>
        <p:nvSpPr>
          <p:cNvPr id="76" name="Google Shape;76;p16"/>
          <p:cNvSpPr txBox="1"/>
          <p:nvPr/>
        </p:nvSpPr>
        <p:spPr>
          <a:xfrm>
            <a:off x="789825" y="1175175"/>
            <a:ext cx="7484100" cy="3508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200"/>
              </a:spcBef>
              <a:spcAft>
                <a:spcPts val="0"/>
              </a:spcAft>
              <a:buNone/>
            </a:pPr>
            <a:r>
              <a:rPr b="1" lang="en" sz="1800">
                <a:solidFill>
                  <a:srgbClr val="195C99"/>
                </a:solidFill>
                <a:latin typeface="Playfair Display"/>
                <a:ea typeface="Playfair Display"/>
                <a:cs typeface="Playfair Display"/>
                <a:sym typeface="Playfair Display"/>
              </a:rPr>
              <a:t>Browse lots of information at once</a:t>
            </a:r>
            <a:r>
              <a:rPr lang="en" sz="1600">
                <a:solidFill>
                  <a:srgbClr val="195C99"/>
                </a:solidFill>
                <a:latin typeface="Playfair Display"/>
                <a:ea typeface="Playfair Display"/>
                <a:cs typeface="Playfair Display"/>
                <a:sym typeface="Playfair Display"/>
              </a:rPr>
              <a:t> </a:t>
            </a:r>
            <a:br>
              <a:rPr lang="en" sz="1600">
                <a:solidFill>
                  <a:schemeClr val="dk1"/>
                </a:solidFill>
                <a:latin typeface="Playfair Display"/>
                <a:ea typeface="Playfair Display"/>
                <a:cs typeface="Playfair Display"/>
                <a:sym typeface="Playfair Display"/>
              </a:rPr>
            </a:br>
            <a:r>
              <a:rPr lang="en" sz="1600">
                <a:solidFill>
                  <a:schemeClr val="dk1"/>
                </a:solidFill>
                <a:latin typeface="Playfair Display"/>
                <a:ea typeface="Playfair Display"/>
                <a:cs typeface="Playfair Display"/>
                <a:sym typeface="Playfair Display"/>
              </a:rPr>
              <a:t>     </a:t>
            </a:r>
            <a:r>
              <a:rPr lang="en" sz="1600">
                <a:solidFill>
                  <a:srgbClr val="999999"/>
                </a:solidFill>
                <a:latin typeface="Playfair Display"/>
                <a:ea typeface="Playfair Display"/>
                <a:cs typeface="Playfair Display"/>
                <a:sym typeface="Playfair Display"/>
              </a:rPr>
              <a:t>e.g. multiple computer parts, technical specs and prices;</a:t>
            </a:r>
            <a:endParaRPr sz="1600">
              <a:solidFill>
                <a:srgbClr val="999999"/>
              </a:solidFill>
              <a:latin typeface="Playfair Display"/>
              <a:ea typeface="Playfair Display"/>
              <a:cs typeface="Playfair Display"/>
              <a:sym typeface="Playfair Display"/>
            </a:endParaRPr>
          </a:p>
          <a:p>
            <a:pPr indent="0" lvl="0" marL="0" rtl="0" algn="ctr">
              <a:lnSpc>
                <a:spcPct val="100000"/>
              </a:lnSpc>
              <a:spcBef>
                <a:spcPts val="2200"/>
              </a:spcBef>
              <a:spcAft>
                <a:spcPts val="0"/>
              </a:spcAft>
              <a:buNone/>
            </a:pPr>
            <a:br>
              <a:rPr b="1" lang="en" sz="1800">
                <a:solidFill>
                  <a:srgbClr val="195C99"/>
                </a:solidFill>
                <a:latin typeface="Playfair Display"/>
                <a:ea typeface="Playfair Display"/>
                <a:cs typeface="Playfair Display"/>
                <a:sym typeface="Playfair Display"/>
              </a:rPr>
            </a:br>
            <a:r>
              <a:rPr b="1" lang="en" sz="1800">
                <a:solidFill>
                  <a:srgbClr val="195C99"/>
                </a:solidFill>
                <a:latin typeface="Playfair Display"/>
                <a:ea typeface="Playfair Display"/>
                <a:cs typeface="Playfair Display"/>
                <a:sym typeface="Playfair Display"/>
              </a:rPr>
              <a:t>Compare products </a:t>
            </a:r>
            <a:br>
              <a:rPr lang="en" sz="1800">
                <a:solidFill>
                  <a:schemeClr val="dk1"/>
                </a:solidFill>
                <a:latin typeface="Playfair Display"/>
                <a:ea typeface="Playfair Display"/>
                <a:cs typeface="Playfair Display"/>
                <a:sym typeface="Playfair Display"/>
              </a:rPr>
            </a:br>
            <a:r>
              <a:rPr lang="en" sz="1600">
                <a:solidFill>
                  <a:schemeClr val="dk1"/>
                </a:solidFill>
                <a:latin typeface="Playfair Display"/>
                <a:ea typeface="Playfair Display"/>
                <a:cs typeface="Playfair Display"/>
                <a:sym typeface="Playfair Display"/>
              </a:rPr>
              <a:t>      </a:t>
            </a:r>
            <a:r>
              <a:rPr lang="en" sz="1600">
                <a:solidFill>
                  <a:srgbClr val="999999"/>
                </a:solidFill>
                <a:latin typeface="Playfair Display"/>
                <a:ea typeface="Playfair Display"/>
                <a:cs typeface="Playfair Display"/>
                <a:sym typeface="Playfair Display"/>
              </a:rPr>
              <a:t>e.g. how they perform against each other and across games;</a:t>
            </a:r>
            <a:endParaRPr sz="1600">
              <a:solidFill>
                <a:srgbClr val="999999"/>
              </a:solidFill>
              <a:latin typeface="Playfair Display"/>
              <a:ea typeface="Playfair Display"/>
              <a:cs typeface="Playfair Display"/>
              <a:sym typeface="Playfair Display"/>
            </a:endParaRPr>
          </a:p>
          <a:p>
            <a:pPr indent="0" lvl="0" marL="0" rtl="0" algn="ctr">
              <a:lnSpc>
                <a:spcPct val="100000"/>
              </a:lnSpc>
              <a:spcBef>
                <a:spcPts val="2200"/>
              </a:spcBef>
              <a:spcAft>
                <a:spcPts val="0"/>
              </a:spcAft>
              <a:buClr>
                <a:schemeClr val="dk1"/>
              </a:buClr>
              <a:buSzPts val="1100"/>
              <a:buFont typeface="Arial"/>
              <a:buNone/>
            </a:pPr>
            <a:br>
              <a:rPr b="1" lang="en" sz="1600">
                <a:solidFill>
                  <a:srgbClr val="195C99"/>
                </a:solidFill>
                <a:latin typeface="Playfair Display"/>
                <a:ea typeface="Playfair Display"/>
                <a:cs typeface="Playfair Display"/>
                <a:sym typeface="Playfair Display"/>
              </a:rPr>
            </a:br>
            <a:r>
              <a:rPr b="1" lang="en" sz="1800">
                <a:solidFill>
                  <a:srgbClr val="195C99"/>
                </a:solidFill>
                <a:latin typeface="Playfair Display"/>
                <a:ea typeface="Playfair Display"/>
                <a:cs typeface="Playfair Display"/>
                <a:sym typeface="Playfair Display"/>
              </a:rPr>
              <a:t>Make a decision and buy</a:t>
            </a:r>
            <a:r>
              <a:rPr b="1" lang="en" sz="1600">
                <a:solidFill>
                  <a:srgbClr val="195C99"/>
                </a:solidFill>
                <a:latin typeface="Playfair Display"/>
                <a:ea typeface="Playfair Display"/>
                <a:cs typeface="Playfair Display"/>
                <a:sym typeface="Playfair Display"/>
              </a:rPr>
              <a:t> </a:t>
            </a:r>
            <a:br>
              <a:rPr b="1" lang="en" sz="1600">
                <a:solidFill>
                  <a:srgbClr val="195C99"/>
                </a:solidFill>
                <a:latin typeface="Playfair Display"/>
                <a:ea typeface="Playfair Display"/>
                <a:cs typeface="Playfair Display"/>
                <a:sym typeface="Playfair Display"/>
              </a:rPr>
            </a:br>
            <a:r>
              <a:rPr lang="en" sz="1600">
                <a:solidFill>
                  <a:schemeClr val="dk1"/>
                </a:solidFill>
                <a:latin typeface="Playfair Display"/>
                <a:ea typeface="Playfair Display"/>
                <a:cs typeface="Playfair Display"/>
                <a:sym typeface="Playfair Display"/>
              </a:rPr>
              <a:t>     </a:t>
            </a:r>
            <a:r>
              <a:rPr lang="en" sz="1600">
                <a:solidFill>
                  <a:srgbClr val="999999"/>
                </a:solidFill>
                <a:latin typeface="Playfair Display"/>
                <a:ea typeface="Playfair Display"/>
                <a:cs typeface="Playfair Display"/>
                <a:sym typeface="Playfair Display"/>
              </a:rPr>
              <a:t>directly from Amazon.</a:t>
            </a:r>
            <a:endParaRPr sz="1600">
              <a:solidFill>
                <a:srgbClr val="999999"/>
              </a:solidFill>
              <a:latin typeface="Playfair Display"/>
              <a:ea typeface="Playfair Display"/>
              <a:cs typeface="Playfair Display"/>
              <a:sym typeface="Playfair Display"/>
            </a:endParaRPr>
          </a:p>
          <a:p>
            <a:pPr indent="0" lvl="0" marL="0" rtl="0" algn="ctr">
              <a:lnSpc>
                <a:spcPct val="115000"/>
              </a:lnSpc>
              <a:spcBef>
                <a:spcPts val="0"/>
              </a:spcBef>
              <a:spcAft>
                <a:spcPts val="1600"/>
              </a:spcAft>
              <a:buNone/>
            </a:pPr>
            <a:r>
              <a:t/>
            </a:r>
            <a:endParaRPr sz="1600">
              <a:solidFill>
                <a:schemeClr val="dk1"/>
              </a:solidFill>
              <a:highlight>
                <a:srgbClr val="FFFFFF"/>
              </a:highlight>
              <a:latin typeface="Georgia"/>
              <a:ea typeface="Georgia"/>
              <a:cs typeface="Georgia"/>
              <a:sym typeface="Georgia"/>
            </a:endParaRPr>
          </a:p>
        </p:txBody>
      </p:sp>
      <p:cxnSp>
        <p:nvCxnSpPr>
          <p:cNvPr id="77" name="Google Shape;77;p16"/>
          <p:cNvCxnSpPr/>
          <p:nvPr/>
        </p:nvCxnSpPr>
        <p:spPr>
          <a:xfrm>
            <a:off x="4504850" y="2258625"/>
            <a:ext cx="0" cy="240300"/>
          </a:xfrm>
          <a:prstGeom prst="straightConnector1">
            <a:avLst/>
          </a:prstGeom>
          <a:noFill/>
          <a:ln cap="flat" cmpd="sng" w="9525">
            <a:solidFill>
              <a:schemeClr val="dk2"/>
            </a:solidFill>
            <a:prstDash val="solid"/>
            <a:round/>
            <a:headEnd len="med" w="med" type="none"/>
            <a:tailEnd len="med" w="med" type="triangle"/>
          </a:ln>
        </p:spPr>
      </p:cxnSp>
      <p:cxnSp>
        <p:nvCxnSpPr>
          <p:cNvPr id="78" name="Google Shape;78;p16"/>
          <p:cNvCxnSpPr/>
          <p:nvPr/>
        </p:nvCxnSpPr>
        <p:spPr>
          <a:xfrm>
            <a:off x="4504850" y="3324350"/>
            <a:ext cx="0" cy="24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5C99"/>
        </a:solidFill>
      </p:bgPr>
    </p:bg>
    <p:spTree>
      <p:nvGrpSpPr>
        <p:cNvPr id="490" name="Shape 490"/>
        <p:cNvGrpSpPr/>
        <p:nvPr/>
      </p:nvGrpSpPr>
      <p:grpSpPr>
        <a:xfrm>
          <a:off x="0" y="0"/>
          <a:ext cx="0" cy="0"/>
          <a:chOff x="0" y="0"/>
          <a:chExt cx="0" cy="0"/>
        </a:xfrm>
      </p:grpSpPr>
      <p:sp>
        <p:nvSpPr>
          <p:cNvPr id="491" name="Google Shape;491;p52"/>
          <p:cNvSpPr txBox="1"/>
          <p:nvPr>
            <p:ph type="title"/>
          </p:nvPr>
        </p:nvSpPr>
        <p:spPr>
          <a:xfrm>
            <a:off x="311700" y="445025"/>
            <a:ext cx="8520600" cy="426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Playfair Display"/>
                <a:ea typeface="Playfair Display"/>
                <a:cs typeface="Playfair Display"/>
                <a:sym typeface="Playfair Display"/>
              </a:rPr>
              <a:t>TESTING PLAN</a:t>
            </a:r>
            <a:endParaRPr sz="3600">
              <a:solidFill>
                <a:srgbClr val="FFFFFF"/>
              </a:solidFill>
              <a:latin typeface="Playfair Display"/>
              <a:ea typeface="Playfair Display"/>
              <a:cs typeface="Playfair Display"/>
              <a:sym typeface="Playfair Display"/>
            </a:endParaRPr>
          </a:p>
        </p:txBody>
      </p:sp>
      <p:cxnSp>
        <p:nvCxnSpPr>
          <p:cNvPr id="492" name="Google Shape;492;p52"/>
          <p:cNvCxnSpPr/>
          <p:nvPr/>
        </p:nvCxnSpPr>
        <p:spPr>
          <a:xfrm>
            <a:off x="3570925" y="2966600"/>
            <a:ext cx="2012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latin typeface="Playfair Display"/>
                <a:ea typeface="Playfair Display"/>
                <a:cs typeface="Playfair Display"/>
                <a:sym typeface="Playfair Display"/>
              </a:rPr>
              <a:t>TESTING PLAN: 1. </a:t>
            </a:r>
            <a:r>
              <a:rPr b="1" lang="en">
                <a:latin typeface="Playfair Display"/>
                <a:ea typeface="Playfair Display"/>
                <a:cs typeface="Playfair Display"/>
                <a:sym typeface="Playfair Display"/>
              </a:rPr>
              <a:t>Session Replay</a:t>
            </a:r>
            <a:endParaRPr b="1">
              <a:latin typeface="Playfair Display"/>
              <a:ea typeface="Playfair Display"/>
              <a:cs typeface="Playfair Display"/>
              <a:sym typeface="Playfair Display"/>
            </a:endParaRPr>
          </a:p>
          <a:p>
            <a:pPr indent="0" lvl="0" marL="0" rtl="0">
              <a:spcBef>
                <a:spcPts val="0"/>
              </a:spcBef>
              <a:spcAft>
                <a:spcPts val="0"/>
              </a:spcAft>
              <a:buNone/>
            </a:pPr>
            <a:r>
              <a:t/>
            </a:r>
            <a:endParaRPr>
              <a:latin typeface="Playfair Display"/>
              <a:ea typeface="Playfair Display"/>
              <a:cs typeface="Playfair Display"/>
              <a:sym typeface="Playfair Display"/>
            </a:endParaRPr>
          </a:p>
        </p:txBody>
      </p:sp>
      <p:sp>
        <p:nvSpPr>
          <p:cNvPr id="498" name="Google Shape;498;p53"/>
          <p:cNvSpPr txBox="1"/>
          <p:nvPr>
            <p:ph idx="1" type="body"/>
          </p:nvPr>
        </p:nvSpPr>
        <p:spPr>
          <a:xfrm>
            <a:off x="311700" y="1381075"/>
            <a:ext cx="4378500" cy="3261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Sites like </a:t>
            </a:r>
            <a:r>
              <a:rPr lang="en" sz="1200" u="sng">
                <a:solidFill>
                  <a:schemeClr val="hlink"/>
                </a:solidFill>
                <a:latin typeface="Playfair Display"/>
                <a:ea typeface="Playfair Display"/>
                <a:cs typeface="Playfair Display"/>
                <a:sym typeface="Playfair Display"/>
                <a:hlinkClick r:id="rId3"/>
              </a:rPr>
              <a:t>www.fullstory.com</a:t>
            </a:r>
            <a:r>
              <a:rPr lang="en" sz="1200">
                <a:latin typeface="Playfair Display"/>
                <a:ea typeface="Playfair Display"/>
                <a:cs typeface="Playfair Display"/>
                <a:sym typeface="Playfair Display"/>
              </a:rPr>
              <a:t> </a:t>
            </a:r>
            <a:r>
              <a:rPr b="1" lang="en" sz="1200">
                <a:latin typeface="Playfair Display"/>
                <a:ea typeface="Playfair Display"/>
                <a:cs typeface="Playfair Display"/>
                <a:sym typeface="Playfair Display"/>
              </a:rPr>
              <a:t>records and reproduces real user experiences</a:t>
            </a:r>
            <a:r>
              <a:rPr lang="en" sz="1200">
                <a:latin typeface="Playfair Display"/>
                <a:ea typeface="Playfair Display"/>
                <a:cs typeface="Playfair Display"/>
                <a:sym typeface="Playfair Display"/>
              </a:rPr>
              <a:t> on the site. </a:t>
            </a:r>
            <a:endParaRPr sz="1200">
              <a:latin typeface="Playfair Display"/>
              <a:ea typeface="Playfair Display"/>
              <a:cs typeface="Playfair Display"/>
              <a:sym typeface="Playfair Display"/>
            </a:endParaRPr>
          </a:p>
          <a:p>
            <a:pPr indent="0" lvl="0" marL="0" rtl="0">
              <a:spcBef>
                <a:spcPts val="1600"/>
              </a:spcBef>
              <a:spcAft>
                <a:spcPts val="0"/>
              </a:spcAft>
              <a:buNone/>
            </a:pPr>
            <a:r>
              <a:rPr lang="en" sz="1200">
                <a:latin typeface="Playfair Display"/>
                <a:ea typeface="Playfair Display"/>
                <a:cs typeface="Playfair Display"/>
                <a:sym typeface="Playfair Display"/>
              </a:rPr>
              <a:t>These services are an easier, cheaper way to run observations on an online site.</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You can search sessions based on any combination of attributes and events, or use pre-defined ones such as: User Attributes, Segment based on Engagement, sessions with signs of Frustration, isolated by Source, Device, OS, or Location, and more.</a:t>
            </a:r>
            <a:endParaRPr sz="1200">
              <a:latin typeface="Playfair Display"/>
              <a:ea typeface="Playfair Display"/>
              <a:cs typeface="Playfair Display"/>
              <a:sym typeface="Playfair Display"/>
            </a:endParaRPr>
          </a:p>
        </p:txBody>
      </p:sp>
      <p:pic>
        <p:nvPicPr>
          <p:cNvPr id="499" name="Google Shape;499;p53"/>
          <p:cNvPicPr preferRelativeResize="0"/>
          <p:nvPr/>
        </p:nvPicPr>
        <p:blipFill>
          <a:blip r:embed="rId4">
            <a:alphaModFix/>
          </a:blip>
          <a:stretch>
            <a:fillRect/>
          </a:stretch>
        </p:blipFill>
        <p:spPr>
          <a:xfrm>
            <a:off x="5034950" y="2542225"/>
            <a:ext cx="3675597" cy="2229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TESTING PLAN: </a:t>
            </a:r>
            <a:r>
              <a:rPr b="1" lang="en">
                <a:latin typeface="Playfair Display"/>
                <a:ea typeface="Playfair Display"/>
                <a:cs typeface="Playfair Display"/>
                <a:sym typeface="Playfair Display"/>
              </a:rPr>
              <a:t>Eye Tracking</a:t>
            </a:r>
            <a:endParaRPr b="1">
              <a:latin typeface="Playfair Display"/>
              <a:ea typeface="Playfair Display"/>
              <a:cs typeface="Playfair Display"/>
              <a:sym typeface="Playfair Display"/>
            </a:endParaRPr>
          </a:p>
        </p:txBody>
      </p:sp>
      <p:sp>
        <p:nvSpPr>
          <p:cNvPr id="505" name="Google Shape;505;p54"/>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Eye tracking tests allow for us to see what people are looking at, what captures their attention and how clear the different functionalities are.</a:t>
            </a:r>
            <a:endParaRPr sz="1200">
              <a:latin typeface="Playfair Display"/>
              <a:ea typeface="Playfair Display"/>
              <a:cs typeface="Playfair Display"/>
              <a:sym typeface="Playfair Display"/>
            </a:endParaRPr>
          </a:p>
          <a:p>
            <a:pPr indent="0" lvl="0" marL="0" rtl="0">
              <a:spcBef>
                <a:spcPts val="1600"/>
              </a:spcBef>
              <a:spcAft>
                <a:spcPts val="0"/>
              </a:spcAft>
              <a:buNone/>
            </a:pPr>
            <a:r>
              <a:rPr lang="en" sz="1200">
                <a:latin typeface="Playfair Display"/>
                <a:ea typeface="Playfair Display"/>
                <a:cs typeface="Playfair Display"/>
                <a:sym typeface="Playfair Display"/>
              </a:rPr>
              <a:t>Measure and compare:</a:t>
            </a:r>
            <a:endParaRPr sz="1200">
              <a:latin typeface="Playfair Display"/>
              <a:ea typeface="Playfair Display"/>
              <a:cs typeface="Playfair Display"/>
              <a:sym typeface="Playfair Display"/>
            </a:endParaRPr>
          </a:p>
          <a:p>
            <a:pPr indent="-304800" lvl="1" marL="914400" rtl="0">
              <a:spcBef>
                <a:spcPts val="1600"/>
              </a:spcBef>
              <a:spcAft>
                <a:spcPts val="0"/>
              </a:spcAft>
              <a:buSzPts val="1200"/>
              <a:buFont typeface="Playfair Display"/>
              <a:buChar char="○"/>
            </a:pPr>
            <a:r>
              <a:rPr b="1" lang="en" sz="1200">
                <a:latin typeface="Playfair Display"/>
                <a:ea typeface="Playfair Display"/>
                <a:cs typeface="Playfair Display"/>
                <a:sym typeface="Playfair Display"/>
              </a:rPr>
              <a:t>Paths </a:t>
            </a:r>
            <a:r>
              <a:rPr lang="en" sz="1200">
                <a:latin typeface="Playfair Display"/>
                <a:ea typeface="Playfair Display"/>
                <a:cs typeface="Playfair Display"/>
                <a:sym typeface="Playfair Display"/>
              </a:rPr>
              <a:t>of eye tracking - What catches the user’s attention the most, and what follows? Is there an order to the way they observe and navigate?</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What </a:t>
            </a:r>
            <a:r>
              <a:rPr b="1" lang="en" sz="1200">
                <a:latin typeface="Playfair Display"/>
                <a:ea typeface="Playfair Display"/>
                <a:cs typeface="Playfair Display"/>
                <a:sym typeface="Playfair Display"/>
              </a:rPr>
              <a:t>areas are getting the most attention</a:t>
            </a:r>
            <a:r>
              <a:rPr lang="en" sz="1200">
                <a:latin typeface="Playfair Display"/>
                <a:ea typeface="Playfair Display"/>
                <a:cs typeface="Playfair Display"/>
                <a:sym typeface="Playfair Display"/>
              </a:rPr>
              <a:t>? Are these consistent? Are the areas we want to highlight as well, or are there distractions?</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Are users </a:t>
            </a:r>
            <a:r>
              <a:rPr b="1" lang="en" sz="1200">
                <a:latin typeface="Playfair Display"/>
                <a:ea typeface="Playfair Display"/>
                <a:cs typeface="Playfair Display"/>
                <a:sym typeface="Playfair Display"/>
              </a:rPr>
              <a:t>reading the text</a:t>
            </a:r>
            <a:r>
              <a:rPr lang="en" sz="1200">
                <a:latin typeface="Playfair Display"/>
                <a:ea typeface="Playfair Display"/>
                <a:cs typeface="Playfair Display"/>
                <a:sym typeface="Playfair Display"/>
              </a:rPr>
              <a:t> in the modals, or quickly scanning? Are they inspecting the </a:t>
            </a:r>
            <a:r>
              <a:rPr b="1" lang="en" sz="1200">
                <a:latin typeface="Playfair Display"/>
                <a:ea typeface="Playfair Display"/>
                <a:cs typeface="Playfair Display"/>
                <a:sym typeface="Playfair Display"/>
              </a:rPr>
              <a:t>images</a:t>
            </a:r>
            <a:r>
              <a:rPr lang="en" sz="1200">
                <a:latin typeface="Playfair Display"/>
                <a:ea typeface="Playfair Display"/>
                <a:cs typeface="Playfair Display"/>
                <a:sym typeface="Playfair Display"/>
              </a:rPr>
              <a:t>? </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If </a:t>
            </a:r>
            <a:r>
              <a:rPr b="1" lang="en" sz="1200">
                <a:latin typeface="Playfair Display"/>
                <a:ea typeface="Playfair Display"/>
                <a:cs typeface="Playfair Display"/>
                <a:sym typeface="Playfair Display"/>
              </a:rPr>
              <a:t>new features</a:t>
            </a:r>
            <a:r>
              <a:rPr lang="en" sz="1200">
                <a:latin typeface="Playfair Display"/>
                <a:ea typeface="Playfair Display"/>
                <a:cs typeface="Playfair Display"/>
                <a:sym typeface="Playfair Display"/>
              </a:rPr>
              <a:t> are introduced, are they easy to see and action?</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Some sites that do online eye tracking: </a:t>
            </a:r>
            <a:r>
              <a:rPr lang="en" sz="1200" u="sng">
                <a:solidFill>
                  <a:schemeClr val="hlink"/>
                </a:solidFill>
                <a:latin typeface="Playfair Display"/>
                <a:ea typeface="Playfair Display"/>
                <a:cs typeface="Playfair Display"/>
                <a:sym typeface="Playfair Display"/>
                <a:hlinkClick r:id="rId3"/>
              </a:rPr>
              <a:t>https://www.realeye.io/</a:t>
            </a:r>
            <a:r>
              <a:rPr lang="en" sz="1200">
                <a:latin typeface="Playfair Display"/>
                <a:ea typeface="Playfair Display"/>
                <a:cs typeface="Playfair Display"/>
                <a:sym typeface="Playfair Display"/>
              </a:rPr>
              <a:t> (full remote)</a:t>
            </a:r>
            <a:r>
              <a:rPr lang="en" sz="1200">
                <a:latin typeface="Playfair Display"/>
                <a:ea typeface="Playfair Display"/>
                <a:cs typeface="Playfair Display"/>
                <a:sym typeface="Playfair Display"/>
              </a:rPr>
              <a:t> </a:t>
            </a:r>
            <a:r>
              <a:rPr lang="en" sz="1200" u="sng">
                <a:solidFill>
                  <a:schemeClr val="hlink"/>
                </a:solidFill>
                <a:latin typeface="Playfair Display"/>
                <a:ea typeface="Playfair Display"/>
                <a:cs typeface="Playfair Display"/>
                <a:sym typeface="Playfair Display"/>
                <a:hlinkClick r:id="rId4"/>
              </a:rPr>
              <a:t>https://xlabsgaze.com/</a:t>
            </a:r>
            <a:r>
              <a:rPr lang="en" sz="1200">
                <a:latin typeface="Playfair Display"/>
                <a:ea typeface="Playfair Display"/>
                <a:cs typeface="Playfair Display"/>
                <a:sym typeface="Playfair Display"/>
              </a:rPr>
              <a:t> (webcam plugin)</a:t>
            </a:r>
            <a:endParaRPr sz="1200">
              <a:latin typeface="Playfair Display"/>
              <a:ea typeface="Playfair Display"/>
              <a:cs typeface="Playfair Display"/>
              <a:sym typeface="Playfair Displ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TESTING PLAN: 2. </a:t>
            </a:r>
            <a:r>
              <a:rPr b="1" lang="en">
                <a:latin typeface="Playfair Display"/>
                <a:ea typeface="Playfair Display"/>
                <a:cs typeface="Playfair Display"/>
                <a:sym typeface="Playfair Display"/>
              </a:rPr>
              <a:t>A/B Testing</a:t>
            </a:r>
            <a:endParaRPr b="1">
              <a:latin typeface="Playfair Display"/>
              <a:ea typeface="Playfair Display"/>
              <a:cs typeface="Playfair Display"/>
              <a:sym typeface="Playfair Display"/>
            </a:endParaRPr>
          </a:p>
        </p:txBody>
      </p:sp>
      <p:sp>
        <p:nvSpPr>
          <p:cNvPr id="511" name="Google Shape;511;p55"/>
          <p:cNvSpPr txBox="1"/>
          <p:nvPr>
            <p:ph idx="1" type="body"/>
          </p:nvPr>
        </p:nvSpPr>
        <p:spPr>
          <a:xfrm>
            <a:off x="311700" y="1381075"/>
            <a:ext cx="8520600" cy="1070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A few </a:t>
            </a:r>
            <a:r>
              <a:rPr b="1" lang="en" sz="1200">
                <a:latin typeface="Playfair Display"/>
                <a:ea typeface="Playfair Display"/>
                <a:cs typeface="Playfair Display"/>
                <a:sym typeface="Playfair Display"/>
              </a:rPr>
              <a:t>A/B tests</a:t>
            </a:r>
            <a:r>
              <a:rPr lang="en" sz="1200">
                <a:latin typeface="Playfair Display"/>
                <a:ea typeface="Playfair Display"/>
                <a:cs typeface="Playfair Display"/>
                <a:sym typeface="Playfair Display"/>
              </a:rPr>
              <a:t> are probably the easiest way to test updates to the table, in particular new features one by one. </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Provide half of the visitors to the site with a version of the table, and the other half with another. </a:t>
            </a:r>
            <a:r>
              <a:rPr lang="en" sz="1200">
                <a:latin typeface="Playfair Display"/>
                <a:ea typeface="Playfair Display"/>
                <a:cs typeface="Playfair Display"/>
                <a:sym typeface="Playfair Display"/>
              </a:rPr>
              <a:t>For example, implement one table with column sorting, and one without.</a:t>
            </a:r>
            <a:endParaRPr sz="1200">
              <a:latin typeface="Playfair Display"/>
              <a:ea typeface="Playfair Display"/>
              <a:cs typeface="Playfair Display"/>
              <a:sym typeface="Playfair Display"/>
            </a:endParaRPr>
          </a:p>
        </p:txBody>
      </p:sp>
      <p:pic>
        <p:nvPicPr>
          <p:cNvPr id="512" name="Google Shape;512;p55"/>
          <p:cNvPicPr preferRelativeResize="0"/>
          <p:nvPr/>
        </p:nvPicPr>
        <p:blipFill>
          <a:blip r:embed="rId3">
            <a:alphaModFix/>
          </a:blip>
          <a:stretch>
            <a:fillRect/>
          </a:stretch>
        </p:blipFill>
        <p:spPr>
          <a:xfrm>
            <a:off x="5520725" y="2822392"/>
            <a:ext cx="3112700" cy="1835225"/>
          </a:xfrm>
          <a:prstGeom prst="rect">
            <a:avLst/>
          </a:prstGeom>
          <a:noFill/>
          <a:ln>
            <a:noFill/>
          </a:ln>
        </p:spPr>
      </p:pic>
      <p:sp>
        <p:nvSpPr>
          <p:cNvPr id="513" name="Google Shape;513;p55"/>
          <p:cNvSpPr txBox="1"/>
          <p:nvPr/>
        </p:nvSpPr>
        <p:spPr>
          <a:xfrm>
            <a:off x="398300" y="2630125"/>
            <a:ext cx="4456800" cy="2027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2"/>
                </a:solidFill>
                <a:latin typeface="Playfair Display"/>
                <a:ea typeface="Playfair Display"/>
                <a:cs typeface="Playfair Display"/>
                <a:sym typeface="Playfair Display"/>
              </a:rPr>
              <a:t>Measure and compare:</a:t>
            </a:r>
            <a:endParaRPr sz="1200">
              <a:solidFill>
                <a:schemeClr val="dk2"/>
              </a:solidFill>
              <a:latin typeface="Playfair Display"/>
              <a:ea typeface="Playfair Display"/>
              <a:cs typeface="Playfair Display"/>
              <a:sym typeface="Playfair Display"/>
            </a:endParaRPr>
          </a:p>
          <a:p>
            <a:pPr indent="-304800" lvl="1" marL="914400" rtl="0">
              <a:lnSpc>
                <a:spcPct val="115000"/>
              </a:lnSpc>
              <a:spcBef>
                <a:spcPts val="1600"/>
              </a:spcBef>
              <a:spcAft>
                <a:spcPts val="0"/>
              </a:spcAft>
              <a:buClr>
                <a:schemeClr val="dk2"/>
              </a:buClr>
              <a:buSzPts val="1200"/>
              <a:buFont typeface="Playfair Display"/>
              <a:buChar char="○"/>
            </a:pPr>
            <a:r>
              <a:rPr b="1" lang="en" sz="1200">
                <a:solidFill>
                  <a:schemeClr val="dk2"/>
                </a:solidFill>
                <a:latin typeface="Playfair Display"/>
                <a:ea typeface="Playfair Display"/>
                <a:cs typeface="Playfair Display"/>
                <a:sym typeface="Playfair Display"/>
              </a:rPr>
              <a:t>Time </a:t>
            </a:r>
            <a:r>
              <a:rPr lang="en" sz="1200">
                <a:solidFill>
                  <a:schemeClr val="dk2"/>
                </a:solidFill>
                <a:latin typeface="Playfair Display"/>
                <a:ea typeface="Playfair Display"/>
                <a:cs typeface="Playfair Display"/>
                <a:sym typeface="Playfair Display"/>
              </a:rPr>
              <a:t>the user spends looking at the table (before dropping or buying);</a:t>
            </a:r>
            <a:br>
              <a:rPr lang="en" sz="1200">
                <a:solidFill>
                  <a:schemeClr val="dk2"/>
                </a:solidFill>
                <a:latin typeface="Playfair Display"/>
                <a:ea typeface="Playfair Display"/>
                <a:cs typeface="Playfair Display"/>
                <a:sym typeface="Playfair Display"/>
              </a:rPr>
            </a:br>
            <a:endParaRPr sz="1200">
              <a:solidFill>
                <a:schemeClr val="dk2"/>
              </a:solidFill>
              <a:latin typeface="Playfair Display"/>
              <a:ea typeface="Playfair Display"/>
              <a:cs typeface="Playfair Display"/>
              <a:sym typeface="Playfair Display"/>
            </a:endParaRPr>
          </a:p>
          <a:p>
            <a:pPr indent="-304800" lvl="1" marL="914400" rtl="0">
              <a:lnSpc>
                <a:spcPct val="115000"/>
              </a:lnSpc>
              <a:spcBef>
                <a:spcPts val="0"/>
              </a:spcBef>
              <a:spcAft>
                <a:spcPts val="0"/>
              </a:spcAft>
              <a:buClr>
                <a:schemeClr val="dk2"/>
              </a:buClr>
              <a:buSzPts val="1200"/>
              <a:buFont typeface="Playfair Display"/>
              <a:buChar char="○"/>
            </a:pPr>
            <a:r>
              <a:rPr b="1" lang="en" sz="1200">
                <a:solidFill>
                  <a:schemeClr val="dk2"/>
                </a:solidFill>
                <a:latin typeface="Playfair Display"/>
                <a:ea typeface="Playfair Display"/>
                <a:cs typeface="Playfair Display"/>
                <a:sym typeface="Playfair Display"/>
              </a:rPr>
              <a:t>Visibility and Usage </a:t>
            </a:r>
            <a:r>
              <a:rPr lang="en" sz="1200">
                <a:solidFill>
                  <a:schemeClr val="dk2"/>
                </a:solidFill>
                <a:latin typeface="Playfair Display"/>
                <a:ea typeface="Playfair Display"/>
                <a:cs typeface="Playfair Display"/>
                <a:sym typeface="Playfair Display"/>
              </a:rPr>
              <a:t>of feature;</a:t>
            </a:r>
            <a:br>
              <a:rPr lang="en" sz="1200">
                <a:solidFill>
                  <a:schemeClr val="dk2"/>
                </a:solidFill>
                <a:latin typeface="Playfair Display"/>
                <a:ea typeface="Playfair Display"/>
                <a:cs typeface="Playfair Display"/>
                <a:sym typeface="Playfair Display"/>
              </a:rPr>
            </a:br>
            <a:endParaRPr sz="1200">
              <a:solidFill>
                <a:schemeClr val="dk2"/>
              </a:solidFill>
              <a:latin typeface="Playfair Display"/>
              <a:ea typeface="Playfair Display"/>
              <a:cs typeface="Playfair Display"/>
              <a:sym typeface="Playfair Display"/>
            </a:endParaRPr>
          </a:p>
          <a:p>
            <a:pPr indent="-304800" lvl="1" marL="914400" rtl="0">
              <a:lnSpc>
                <a:spcPct val="115000"/>
              </a:lnSpc>
              <a:spcBef>
                <a:spcPts val="0"/>
              </a:spcBef>
              <a:spcAft>
                <a:spcPts val="0"/>
              </a:spcAft>
              <a:buClr>
                <a:schemeClr val="dk2"/>
              </a:buClr>
              <a:buSzPts val="1200"/>
              <a:buFont typeface="Playfair Display"/>
              <a:buChar char="○"/>
            </a:pPr>
            <a:r>
              <a:rPr lang="en" sz="1200">
                <a:solidFill>
                  <a:schemeClr val="dk2"/>
                </a:solidFill>
                <a:latin typeface="Playfair Display"/>
                <a:ea typeface="Playfair Display"/>
                <a:cs typeface="Playfair Display"/>
                <a:sym typeface="Playfair Display"/>
              </a:rPr>
              <a:t>Amazon clicks and </a:t>
            </a:r>
            <a:r>
              <a:rPr b="1" lang="en" sz="1200">
                <a:solidFill>
                  <a:schemeClr val="dk2"/>
                </a:solidFill>
                <a:latin typeface="Playfair Display"/>
                <a:ea typeface="Playfair Display"/>
                <a:cs typeface="Playfair Display"/>
                <a:sym typeface="Playfair Display"/>
              </a:rPr>
              <a:t>conversions</a:t>
            </a:r>
            <a:r>
              <a:rPr lang="en" sz="1200">
                <a:solidFill>
                  <a:schemeClr val="dk2"/>
                </a:solidFill>
                <a:latin typeface="Playfair Display"/>
                <a:ea typeface="Playfair Display"/>
                <a:cs typeface="Playfair Display"/>
                <a:sym typeface="Playfair Display"/>
              </a:rPr>
              <a:t>. </a:t>
            </a:r>
            <a:endParaRPr sz="1200">
              <a:solidFill>
                <a:schemeClr val="dk2"/>
              </a:solidFill>
              <a:latin typeface="Playfair Display"/>
              <a:ea typeface="Playfair Display"/>
              <a:cs typeface="Playfair Display"/>
              <a:sym typeface="Playfair Display"/>
            </a:endParaRPr>
          </a:p>
          <a:p>
            <a:pPr indent="0" lvl="0" marL="0">
              <a:spcBef>
                <a:spcPts val="16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latin typeface="Playfair Display"/>
                <a:ea typeface="Playfair Display"/>
                <a:cs typeface="Playfair Display"/>
                <a:sym typeface="Playfair Display"/>
              </a:rPr>
              <a:t>TESTING PLAN: </a:t>
            </a:r>
            <a:r>
              <a:rPr b="1" lang="en">
                <a:latin typeface="Playfair Display"/>
                <a:ea typeface="Playfair Display"/>
                <a:cs typeface="Playfair Display"/>
                <a:sym typeface="Playfair Display"/>
              </a:rPr>
              <a:t>Focus Group / Observation</a:t>
            </a:r>
            <a:endParaRPr b="1">
              <a:latin typeface="Playfair Display"/>
              <a:ea typeface="Playfair Display"/>
              <a:cs typeface="Playfair Display"/>
              <a:sym typeface="Playfair Display"/>
            </a:endParaRPr>
          </a:p>
          <a:p>
            <a:pPr indent="0" lvl="0" marL="0" rtl="0">
              <a:spcBef>
                <a:spcPts val="0"/>
              </a:spcBef>
              <a:spcAft>
                <a:spcPts val="0"/>
              </a:spcAft>
              <a:buNone/>
            </a:pPr>
            <a:r>
              <a:t/>
            </a:r>
            <a:endParaRPr>
              <a:latin typeface="Playfair Display"/>
              <a:ea typeface="Playfair Display"/>
              <a:cs typeface="Playfair Display"/>
              <a:sym typeface="Playfair Display"/>
            </a:endParaRPr>
          </a:p>
        </p:txBody>
      </p:sp>
      <p:sp>
        <p:nvSpPr>
          <p:cNvPr id="519" name="Google Shape;519;p56"/>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200">
                <a:latin typeface="Playfair Display"/>
                <a:ea typeface="Playfair Display"/>
                <a:cs typeface="Playfair Display"/>
                <a:sym typeface="Playfair Display"/>
              </a:rPr>
              <a:t>Focus groups, observations and interviews</a:t>
            </a:r>
            <a:r>
              <a:rPr lang="en" sz="1200">
                <a:latin typeface="Playfair Display"/>
                <a:ea typeface="Playfair Display"/>
                <a:cs typeface="Playfair Display"/>
                <a:sym typeface="Playfair Display"/>
              </a:rPr>
              <a:t> are great ways of w</a:t>
            </a:r>
            <a:r>
              <a:rPr lang="en" sz="1200">
                <a:latin typeface="Playfair Display"/>
                <a:ea typeface="Playfair Display"/>
                <a:cs typeface="Playfair Display"/>
                <a:sym typeface="Playfair Display"/>
              </a:rPr>
              <a:t>atch a person interact with the site live as they perform a series of scripted actions. Having a person next to them, they can ask questions and redirect behaviour to test. </a:t>
            </a:r>
            <a:endParaRPr sz="1200">
              <a:latin typeface="Playfair Display"/>
              <a:ea typeface="Playfair Display"/>
              <a:cs typeface="Playfair Display"/>
              <a:sym typeface="Playfair Display"/>
            </a:endParaRPr>
          </a:p>
          <a:p>
            <a:pPr indent="-304800" lvl="1" marL="914400" rtl="0">
              <a:spcBef>
                <a:spcPts val="1600"/>
              </a:spcBef>
              <a:spcAft>
                <a:spcPts val="0"/>
              </a:spcAft>
              <a:buSzPts val="1200"/>
              <a:buFont typeface="Playfair Display"/>
              <a:buChar char="○"/>
            </a:pPr>
            <a:r>
              <a:rPr lang="en" sz="1200">
                <a:latin typeface="Playfair Display"/>
                <a:ea typeface="Playfair Display"/>
                <a:cs typeface="Playfair Display"/>
                <a:sym typeface="Playfair Display"/>
              </a:rPr>
              <a:t>With a </a:t>
            </a:r>
            <a:r>
              <a:rPr b="1" lang="en" sz="1200">
                <a:latin typeface="Playfair Display"/>
                <a:ea typeface="Playfair Display"/>
                <a:cs typeface="Playfair Display"/>
                <a:sym typeface="Playfair Display"/>
              </a:rPr>
              <a:t>script </a:t>
            </a:r>
            <a:r>
              <a:rPr lang="en" sz="1200">
                <a:latin typeface="Playfair Display"/>
                <a:ea typeface="Playfair Display"/>
                <a:cs typeface="Playfair Display"/>
                <a:sym typeface="Playfair Display"/>
              </a:rPr>
              <a:t>prepared beforehand, explain briefly what the site does, and what is expected of the user (normally, an introduction followed by some time for the user to navigate freely, and then a set of 3 to 5 tasks give good results);</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Allow for the user to provide </a:t>
            </a:r>
            <a:r>
              <a:rPr b="1" lang="en" sz="1200">
                <a:latin typeface="Playfair Display"/>
                <a:ea typeface="Playfair Display"/>
                <a:cs typeface="Playfair Display"/>
                <a:sym typeface="Playfair Display"/>
              </a:rPr>
              <a:t>feedback </a:t>
            </a:r>
            <a:r>
              <a:rPr lang="en" sz="1200">
                <a:latin typeface="Playfair Display"/>
                <a:ea typeface="Playfair Display"/>
                <a:cs typeface="Playfair Display"/>
                <a:sym typeface="Playfair Display"/>
              </a:rPr>
              <a:t>as they interact with the site;</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b="1" lang="en" sz="1200">
                <a:latin typeface="Playfair Display"/>
                <a:ea typeface="Playfair Display"/>
                <a:cs typeface="Playfair Display"/>
                <a:sym typeface="Playfair Display"/>
              </a:rPr>
              <a:t>Interview </a:t>
            </a:r>
            <a:r>
              <a:rPr lang="en" sz="1200">
                <a:latin typeface="Playfair Display"/>
                <a:ea typeface="Playfair Display"/>
                <a:cs typeface="Playfair Display"/>
                <a:sym typeface="Playfair Display"/>
              </a:rPr>
              <a:t>users afterwards to get feedback on </a:t>
            </a:r>
            <a:r>
              <a:rPr b="1" lang="en" sz="1200">
                <a:latin typeface="Playfair Display"/>
                <a:ea typeface="Playfair Display"/>
                <a:cs typeface="Playfair Display"/>
                <a:sym typeface="Playfair Display"/>
              </a:rPr>
              <a:t>blocks </a:t>
            </a:r>
            <a:r>
              <a:rPr lang="en" sz="1200">
                <a:latin typeface="Playfair Display"/>
                <a:ea typeface="Playfair Display"/>
                <a:cs typeface="Playfair Display"/>
                <a:sym typeface="Playfair Display"/>
              </a:rPr>
              <a:t>as well as </a:t>
            </a:r>
            <a:r>
              <a:rPr b="1" lang="en" sz="1200">
                <a:latin typeface="Playfair Display"/>
                <a:ea typeface="Playfair Display"/>
                <a:cs typeface="Playfair Display"/>
                <a:sym typeface="Playfair Display"/>
              </a:rPr>
              <a:t>suggestions</a:t>
            </a:r>
            <a:r>
              <a:rPr lang="en"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7"/>
          <p:cNvSpPr txBox="1"/>
          <p:nvPr>
            <p:ph type="title"/>
          </p:nvPr>
        </p:nvSpPr>
        <p:spPr>
          <a:xfrm>
            <a:off x="311700" y="445025"/>
            <a:ext cx="8520600" cy="42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Thank You!</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Challenges:</a:t>
            </a:r>
            <a:endParaRPr>
              <a:highlight>
                <a:schemeClr val="lt1"/>
              </a:highlight>
              <a:latin typeface="Playfair Display"/>
              <a:ea typeface="Playfair Display"/>
              <a:cs typeface="Playfair Display"/>
              <a:sym typeface="Playfair Display"/>
            </a:endParaRPr>
          </a:p>
        </p:txBody>
      </p:sp>
      <p:sp>
        <p:nvSpPr>
          <p:cNvPr id="84" name="Google Shape;84;p17"/>
          <p:cNvSpPr txBox="1"/>
          <p:nvPr/>
        </p:nvSpPr>
        <p:spPr>
          <a:xfrm>
            <a:off x="789825" y="2170025"/>
            <a:ext cx="7484100" cy="251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1"/>
                </a:solidFill>
                <a:highlight>
                  <a:schemeClr val="lt1"/>
                </a:highlight>
                <a:latin typeface="Playfair Display"/>
                <a:ea typeface="Playfair Display"/>
                <a:cs typeface="Playfair Display"/>
                <a:sym typeface="Playfair Display"/>
              </a:rPr>
              <a:t>“Good data tables allow users to </a:t>
            </a:r>
            <a:r>
              <a:rPr b="1" lang="en" sz="1800">
                <a:solidFill>
                  <a:srgbClr val="6AA84F"/>
                </a:solidFill>
                <a:highlight>
                  <a:schemeClr val="lt1"/>
                </a:highlight>
                <a:latin typeface="Playfair Display"/>
                <a:ea typeface="Playfair Display"/>
                <a:cs typeface="Playfair Display"/>
                <a:sym typeface="Playfair Display"/>
              </a:rPr>
              <a:t>scan</a:t>
            </a:r>
            <a:r>
              <a:rPr b="1" lang="en" sz="1800">
                <a:solidFill>
                  <a:schemeClr val="dk1"/>
                </a:solidFill>
                <a:highlight>
                  <a:schemeClr val="lt1"/>
                </a:highlight>
                <a:latin typeface="Playfair Display"/>
                <a:ea typeface="Playfair Display"/>
                <a:cs typeface="Playfair Display"/>
                <a:sym typeface="Playfair Display"/>
              </a:rPr>
              <a:t>, </a:t>
            </a:r>
            <a:r>
              <a:rPr b="1" lang="en" sz="1800">
                <a:solidFill>
                  <a:srgbClr val="6AA84F"/>
                </a:solidFill>
                <a:highlight>
                  <a:schemeClr val="lt1"/>
                </a:highlight>
                <a:latin typeface="Playfair Display"/>
                <a:ea typeface="Playfair Display"/>
                <a:cs typeface="Playfair Display"/>
                <a:sym typeface="Playfair Display"/>
              </a:rPr>
              <a:t>analyze</a:t>
            </a:r>
            <a:r>
              <a:rPr b="1" lang="en" sz="1800">
                <a:solidFill>
                  <a:schemeClr val="dk1"/>
                </a:solidFill>
                <a:highlight>
                  <a:schemeClr val="lt1"/>
                </a:highlight>
                <a:latin typeface="Playfair Display"/>
                <a:ea typeface="Playfair Display"/>
                <a:cs typeface="Playfair Display"/>
                <a:sym typeface="Playfair Display"/>
              </a:rPr>
              <a:t>, </a:t>
            </a:r>
            <a:r>
              <a:rPr b="1" lang="en" sz="1800">
                <a:solidFill>
                  <a:srgbClr val="6AA84F"/>
                </a:solidFill>
                <a:highlight>
                  <a:schemeClr val="lt1"/>
                </a:highlight>
                <a:latin typeface="Playfair Display"/>
                <a:ea typeface="Playfair Display"/>
                <a:cs typeface="Playfair Display"/>
                <a:sym typeface="Playfair Display"/>
              </a:rPr>
              <a:t>compare</a:t>
            </a:r>
            <a:r>
              <a:rPr b="1" lang="en" sz="1800">
                <a:solidFill>
                  <a:schemeClr val="dk1"/>
                </a:solidFill>
                <a:highlight>
                  <a:schemeClr val="lt1"/>
                </a:highlight>
                <a:latin typeface="Playfair Display"/>
                <a:ea typeface="Playfair Display"/>
                <a:cs typeface="Playfair Display"/>
                <a:sym typeface="Playfair Display"/>
              </a:rPr>
              <a:t>, </a:t>
            </a:r>
            <a:r>
              <a:rPr b="1" lang="en" sz="1800">
                <a:solidFill>
                  <a:srgbClr val="F05228"/>
                </a:solidFill>
                <a:highlight>
                  <a:schemeClr val="lt1"/>
                </a:highlight>
                <a:latin typeface="Playfair Display"/>
                <a:ea typeface="Playfair Display"/>
                <a:cs typeface="Playfair Display"/>
                <a:sym typeface="Playfair Display"/>
              </a:rPr>
              <a:t>filter</a:t>
            </a:r>
            <a:r>
              <a:rPr b="1" lang="en" sz="1800">
                <a:solidFill>
                  <a:schemeClr val="dk1"/>
                </a:solidFill>
                <a:highlight>
                  <a:schemeClr val="lt1"/>
                </a:highlight>
                <a:latin typeface="Playfair Display"/>
                <a:ea typeface="Playfair Display"/>
                <a:cs typeface="Playfair Display"/>
                <a:sym typeface="Playfair Display"/>
              </a:rPr>
              <a:t>, </a:t>
            </a:r>
            <a:r>
              <a:rPr b="1" lang="en" sz="1800">
                <a:solidFill>
                  <a:srgbClr val="F05228"/>
                </a:solidFill>
                <a:highlight>
                  <a:schemeClr val="lt1"/>
                </a:highlight>
                <a:latin typeface="Playfair Display"/>
                <a:ea typeface="Playfair Display"/>
                <a:cs typeface="Playfair Display"/>
                <a:sym typeface="Playfair Display"/>
              </a:rPr>
              <a:t>sort </a:t>
            </a:r>
            <a:r>
              <a:rPr lang="en" sz="1800">
                <a:solidFill>
                  <a:schemeClr val="dk1"/>
                </a:solidFill>
                <a:highlight>
                  <a:schemeClr val="lt1"/>
                </a:highlight>
                <a:latin typeface="Playfair Display"/>
                <a:ea typeface="Playfair Display"/>
                <a:cs typeface="Playfair Display"/>
                <a:sym typeface="Playfair Display"/>
              </a:rPr>
              <a:t>and </a:t>
            </a:r>
            <a:r>
              <a:rPr b="1" lang="en" sz="1800">
                <a:solidFill>
                  <a:schemeClr val="dk1"/>
                </a:solidFill>
                <a:highlight>
                  <a:schemeClr val="lt1"/>
                </a:highlight>
                <a:latin typeface="Playfair Display"/>
                <a:ea typeface="Playfair Display"/>
                <a:cs typeface="Playfair Display"/>
                <a:sym typeface="Playfair Display"/>
              </a:rPr>
              <a:t>manipulate information</a:t>
            </a:r>
            <a:r>
              <a:rPr lang="en" sz="1800">
                <a:solidFill>
                  <a:schemeClr val="dk1"/>
                </a:solidFill>
                <a:highlight>
                  <a:schemeClr val="lt1"/>
                </a:highlight>
                <a:latin typeface="Playfair Display"/>
                <a:ea typeface="Playfair Display"/>
                <a:cs typeface="Playfair Display"/>
                <a:sym typeface="Playfair Display"/>
              </a:rPr>
              <a:t> to derive insights and commit actions.”</a:t>
            </a:r>
            <a:endParaRPr sz="1800">
              <a:solidFill>
                <a:schemeClr val="dk1"/>
              </a:solidFill>
              <a:highlight>
                <a:schemeClr val="lt1"/>
              </a:highlight>
              <a:latin typeface="Playfair Display"/>
              <a:ea typeface="Playfair Display"/>
              <a:cs typeface="Playfair Display"/>
              <a:sym typeface="Playfair Display"/>
            </a:endParaRPr>
          </a:p>
          <a:p>
            <a:pPr indent="0" lvl="0" marL="0" rtl="0" algn="ctr">
              <a:lnSpc>
                <a:spcPct val="115000"/>
              </a:lnSpc>
              <a:spcBef>
                <a:spcPts val="1600"/>
              </a:spcBef>
              <a:spcAft>
                <a:spcPts val="1600"/>
              </a:spcAft>
              <a:buNone/>
            </a:pPr>
            <a:r>
              <a:rPr i="1" lang="en" sz="1200">
                <a:solidFill>
                  <a:schemeClr val="dk1"/>
                </a:solidFill>
                <a:highlight>
                  <a:schemeClr val="lt1"/>
                </a:highlight>
                <a:latin typeface="Playfair Display"/>
                <a:ea typeface="Playfair Display"/>
                <a:cs typeface="Playfair Display"/>
                <a:sym typeface="Playfair Display"/>
              </a:rPr>
              <a:t>Andrew Coyle - Flexport</a:t>
            </a:r>
            <a:endParaRPr i="1" sz="1600">
              <a:solidFill>
                <a:schemeClr val="dk1"/>
              </a:solidFill>
              <a:highlight>
                <a:srgbClr val="FFFFFF"/>
              </a:highlight>
              <a:latin typeface="Georgia"/>
              <a:ea typeface="Georgia"/>
              <a:cs typeface="Georgia"/>
              <a:sym typeface="Georgia"/>
            </a:endParaRPr>
          </a:p>
        </p:txBody>
      </p:sp>
      <p:pic>
        <p:nvPicPr>
          <p:cNvPr id="85" name="Google Shape;85;p17"/>
          <p:cNvPicPr preferRelativeResize="0"/>
          <p:nvPr/>
        </p:nvPicPr>
        <p:blipFill>
          <a:blip r:embed="rId3">
            <a:alphaModFix/>
          </a:blip>
          <a:stretch>
            <a:fillRect/>
          </a:stretch>
        </p:blipFill>
        <p:spPr>
          <a:xfrm>
            <a:off x="4450875" y="1897575"/>
            <a:ext cx="343525" cy="343525"/>
          </a:xfrm>
          <a:prstGeom prst="rect">
            <a:avLst/>
          </a:prstGeom>
          <a:noFill/>
          <a:ln>
            <a:noFill/>
          </a:ln>
        </p:spPr>
      </p:pic>
      <p:pic>
        <p:nvPicPr>
          <p:cNvPr id="86" name="Google Shape;86;p17"/>
          <p:cNvPicPr preferRelativeResize="0"/>
          <p:nvPr/>
        </p:nvPicPr>
        <p:blipFill>
          <a:blip r:embed="rId3">
            <a:alphaModFix/>
          </a:blip>
          <a:stretch>
            <a:fillRect/>
          </a:stretch>
        </p:blipFill>
        <p:spPr>
          <a:xfrm>
            <a:off x="5237925" y="1897575"/>
            <a:ext cx="343525" cy="343525"/>
          </a:xfrm>
          <a:prstGeom prst="rect">
            <a:avLst/>
          </a:prstGeom>
          <a:noFill/>
          <a:ln>
            <a:noFill/>
          </a:ln>
        </p:spPr>
      </p:pic>
      <p:pic>
        <p:nvPicPr>
          <p:cNvPr id="87" name="Google Shape;87;p17"/>
          <p:cNvPicPr preferRelativeResize="0"/>
          <p:nvPr/>
        </p:nvPicPr>
        <p:blipFill>
          <a:blip r:embed="rId3">
            <a:alphaModFix/>
          </a:blip>
          <a:stretch>
            <a:fillRect/>
          </a:stretch>
        </p:blipFill>
        <p:spPr>
          <a:xfrm>
            <a:off x="6203225" y="1897575"/>
            <a:ext cx="343525" cy="343525"/>
          </a:xfrm>
          <a:prstGeom prst="rect">
            <a:avLst/>
          </a:prstGeom>
          <a:noFill/>
          <a:ln>
            <a:noFill/>
          </a:ln>
        </p:spPr>
      </p:pic>
      <p:pic>
        <p:nvPicPr>
          <p:cNvPr id="88" name="Google Shape;88;p17"/>
          <p:cNvPicPr preferRelativeResize="0"/>
          <p:nvPr/>
        </p:nvPicPr>
        <p:blipFill>
          <a:blip r:embed="rId4">
            <a:alphaModFix/>
          </a:blip>
          <a:stretch>
            <a:fillRect/>
          </a:stretch>
        </p:blipFill>
        <p:spPr>
          <a:xfrm>
            <a:off x="7022650" y="1897575"/>
            <a:ext cx="343525" cy="343525"/>
          </a:xfrm>
          <a:prstGeom prst="rect">
            <a:avLst/>
          </a:prstGeom>
          <a:noFill/>
          <a:ln>
            <a:noFill/>
          </a:ln>
        </p:spPr>
      </p:pic>
      <p:pic>
        <p:nvPicPr>
          <p:cNvPr id="89" name="Google Shape;89;p17"/>
          <p:cNvPicPr preferRelativeResize="0"/>
          <p:nvPr/>
        </p:nvPicPr>
        <p:blipFill>
          <a:blip r:embed="rId4">
            <a:alphaModFix/>
          </a:blip>
          <a:stretch>
            <a:fillRect/>
          </a:stretch>
        </p:blipFill>
        <p:spPr>
          <a:xfrm>
            <a:off x="7608575" y="1897575"/>
            <a:ext cx="343525" cy="343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95C99"/>
        </a:solidFill>
      </p:bgPr>
    </p:bg>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42630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3600">
                <a:solidFill>
                  <a:srgbClr val="FFFFFF"/>
                </a:solidFill>
                <a:latin typeface="Playfair Display"/>
                <a:ea typeface="Playfair Display"/>
                <a:cs typeface="Playfair Display"/>
                <a:sym typeface="Playfair Display"/>
              </a:rPr>
              <a:t>PARTS TABLE</a:t>
            </a:r>
            <a:endParaRPr sz="3600">
              <a:solidFill>
                <a:srgbClr val="FFFFFF"/>
              </a:solidFill>
              <a:latin typeface="Playfair Display"/>
              <a:ea typeface="Playfair Display"/>
              <a:cs typeface="Playfair Display"/>
              <a:sym typeface="Playfair Display"/>
            </a:endParaRPr>
          </a:p>
        </p:txBody>
      </p:sp>
      <p:cxnSp>
        <p:nvCxnSpPr>
          <p:cNvPr id="95" name="Google Shape;95;p18"/>
          <p:cNvCxnSpPr/>
          <p:nvPr/>
        </p:nvCxnSpPr>
        <p:spPr>
          <a:xfrm>
            <a:off x="3570925" y="2966600"/>
            <a:ext cx="2012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TOPICS and PROPOSED IMPROVEMENTS</a:t>
            </a:r>
            <a:endParaRPr>
              <a:latin typeface="Playfair Display"/>
              <a:ea typeface="Playfair Display"/>
              <a:cs typeface="Playfair Display"/>
              <a:sym typeface="Playfair Display"/>
            </a:endParaRPr>
          </a:p>
        </p:txBody>
      </p:sp>
      <p:sp>
        <p:nvSpPr>
          <p:cNvPr id="101" name="Google Shape;101;p19"/>
          <p:cNvSpPr txBox="1"/>
          <p:nvPr>
            <p:ph idx="1" type="body"/>
          </p:nvPr>
        </p:nvSpPr>
        <p:spPr>
          <a:xfrm>
            <a:off x="1168300" y="1359350"/>
            <a:ext cx="7664100" cy="3358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Sorting Columns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Table Layout Controls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Filtering</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Country Selection</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Fixed Header Row and Column</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Searchable Columns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Resizable Columns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Modal Behaviour</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Modal Expandable Cells / Rows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Draggable Modals</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Visual Table Summary</a:t>
            </a:r>
            <a:endParaRPr sz="1400">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AutoNum type="arabicPeriod"/>
            </a:pPr>
            <a:r>
              <a:rPr lang="en" sz="1400">
                <a:latin typeface="Playfair Display"/>
                <a:ea typeface="Playfair Display"/>
                <a:cs typeface="Playfair Display"/>
                <a:sym typeface="Playfair Display"/>
              </a:rPr>
              <a:t>Other Improvements</a:t>
            </a:r>
            <a:endParaRPr sz="1400">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SORTING COLUMNS</a:t>
            </a:r>
            <a:endParaRPr>
              <a:latin typeface="Playfair Display"/>
              <a:ea typeface="Playfair Display"/>
              <a:cs typeface="Playfair Display"/>
              <a:sym typeface="Playfair Display"/>
            </a:endParaRPr>
          </a:p>
        </p:txBody>
      </p:sp>
      <p:sp>
        <p:nvSpPr>
          <p:cNvPr id="107" name="Google Shape;107;p20"/>
          <p:cNvSpPr txBox="1"/>
          <p:nvPr>
            <p:ph idx="1" type="body"/>
          </p:nvPr>
        </p:nvSpPr>
        <p:spPr>
          <a:xfrm>
            <a:off x="311700" y="1152475"/>
            <a:ext cx="5875500" cy="1388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200">
                <a:latin typeface="Playfair Display"/>
                <a:ea typeface="Playfair Display"/>
                <a:cs typeface="Playfair Display"/>
                <a:sym typeface="Playfair Display"/>
              </a:rPr>
              <a:t>Allows users to </a:t>
            </a:r>
            <a:r>
              <a:rPr b="1" lang="en" sz="1200">
                <a:latin typeface="Playfair Display"/>
                <a:ea typeface="Playfair Display"/>
                <a:cs typeface="Playfair Display"/>
                <a:sym typeface="Playfair Display"/>
              </a:rPr>
              <a:t>organize rows</a:t>
            </a:r>
            <a:r>
              <a:rPr lang="en" sz="1200">
                <a:latin typeface="Playfair Display"/>
                <a:ea typeface="Playfair Display"/>
                <a:cs typeface="Playfair Display"/>
                <a:sym typeface="Playfair Display"/>
              </a:rPr>
              <a:t> alphabetically/numerically. This gives the user more control over their visualization without being an invasive feature. </a:t>
            </a:r>
            <a:endParaRPr sz="1200">
              <a:latin typeface="Playfair Display"/>
              <a:ea typeface="Playfair Display"/>
              <a:cs typeface="Playfair Display"/>
              <a:sym typeface="Playfair Display"/>
            </a:endParaRPr>
          </a:p>
          <a:p>
            <a:pPr indent="0" lvl="0" marL="0" rtl="0">
              <a:spcBef>
                <a:spcPts val="1600"/>
              </a:spcBef>
              <a:spcAft>
                <a:spcPts val="1600"/>
              </a:spcAft>
              <a:buNone/>
            </a:pPr>
            <a:r>
              <a:rPr lang="en" sz="1200">
                <a:latin typeface="Playfair Display"/>
                <a:ea typeface="Playfair Display"/>
                <a:cs typeface="Playfair Display"/>
                <a:sym typeface="Playfair Display"/>
              </a:rPr>
              <a:t>This is especially important for the </a:t>
            </a:r>
            <a:r>
              <a:rPr b="1" lang="en" sz="1200">
                <a:solidFill>
                  <a:srgbClr val="195C99"/>
                </a:solidFill>
                <a:latin typeface="Playfair Display"/>
                <a:ea typeface="Playfair Display"/>
                <a:cs typeface="Playfair Display"/>
                <a:sym typeface="Playfair Display"/>
              </a:rPr>
              <a:t>first column</a:t>
            </a:r>
            <a:r>
              <a:rPr lang="en" sz="1200">
                <a:solidFill>
                  <a:srgbClr val="195C99"/>
                </a:solidFill>
                <a:latin typeface="Playfair Display"/>
                <a:ea typeface="Playfair Display"/>
                <a:cs typeface="Playfair Display"/>
                <a:sym typeface="Playfair Display"/>
              </a:rPr>
              <a:t>: </a:t>
            </a:r>
            <a:r>
              <a:rPr b="1" lang="en" sz="1200">
                <a:solidFill>
                  <a:srgbClr val="195C99"/>
                </a:solidFill>
                <a:latin typeface="Playfair Display"/>
                <a:ea typeface="Playfair Display"/>
                <a:cs typeface="Playfair Display"/>
                <a:sym typeface="Playfair Display"/>
              </a:rPr>
              <a:t>Tier</a:t>
            </a:r>
            <a:r>
              <a:rPr lang="en" sz="1200">
                <a:latin typeface="Playfair Display"/>
                <a:ea typeface="Playfair Display"/>
                <a:cs typeface="Playfair Display"/>
                <a:sym typeface="Playfair Display"/>
              </a:rPr>
              <a:t>, as the user might want to see the more expensive sets first.</a:t>
            </a:r>
            <a:endParaRPr sz="1200">
              <a:latin typeface="Playfair Display"/>
              <a:ea typeface="Playfair Display"/>
              <a:cs typeface="Playfair Display"/>
              <a:sym typeface="Playfair Display"/>
            </a:endParaRPr>
          </a:p>
        </p:txBody>
      </p:sp>
      <p:sp>
        <p:nvSpPr>
          <p:cNvPr id="108" name="Google Shape;108;p20"/>
          <p:cNvSpPr txBox="1"/>
          <p:nvPr/>
        </p:nvSpPr>
        <p:spPr>
          <a:xfrm>
            <a:off x="377675" y="3588492"/>
            <a:ext cx="3000000" cy="12144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i="1" lang="en" sz="1200">
                <a:solidFill>
                  <a:schemeClr val="dk2"/>
                </a:solidFill>
                <a:latin typeface="Playfair Display"/>
                <a:ea typeface="Playfair Display"/>
                <a:cs typeface="Playfair Display"/>
                <a:sym typeface="Playfair Display"/>
              </a:rPr>
              <a:t>Implementation Note:</a:t>
            </a:r>
            <a:r>
              <a:rPr i="1" lang="en" sz="1200">
                <a:solidFill>
                  <a:schemeClr val="dk2"/>
                </a:solidFill>
                <a:latin typeface="Playfair Display"/>
                <a:ea typeface="Playfair Display"/>
                <a:cs typeface="Playfair Display"/>
                <a:sym typeface="Playfair Display"/>
              </a:rPr>
              <a:t> Whenever a column is modified, such change should be highlighted visually (change color, opacity, add graphics to make sure the user knows there’s a modifier on top of the content)</a:t>
            </a:r>
            <a:endParaRPr/>
          </a:p>
        </p:txBody>
      </p:sp>
      <p:pic>
        <p:nvPicPr>
          <p:cNvPr id="109" name="Google Shape;109;p20"/>
          <p:cNvPicPr preferRelativeResize="0"/>
          <p:nvPr/>
        </p:nvPicPr>
        <p:blipFill>
          <a:blip r:embed="rId3">
            <a:alphaModFix/>
          </a:blip>
          <a:stretch>
            <a:fillRect/>
          </a:stretch>
        </p:blipFill>
        <p:spPr>
          <a:xfrm>
            <a:off x="3811650" y="2503275"/>
            <a:ext cx="5623851" cy="3282624"/>
          </a:xfrm>
          <a:prstGeom prst="rect">
            <a:avLst/>
          </a:prstGeom>
          <a:noFill/>
          <a:ln>
            <a:noFill/>
          </a:ln>
        </p:spPr>
      </p:pic>
      <p:cxnSp>
        <p:nvCxnSpPr>
          <p:cNvPr id="110" name="Google Shape;110;p20"/>
          <p:cNvCxnSpPr/>
          <p:nvPr/>
        </p:nvCxnSpPr>
        <p:spPr>
          <a:xfrm flipH="1">
            <a:off x="4216950" y="2245675"/>
            <a:ext cx="89400" cy="295200"/>
          </a:xfrm>
          <a:prstGeom prst="straightConnector1">
            <a:avLst/>
          </a:prstGeom>
          <a:noFill/>
          <a:ln cap="flat" cmpd="sng" w="9525">
            <a:solidFill>
              <a:srgbClr val="FF0000"/>
            </a:solidFill>
            <a:prstDash val="solid"/>
            <a:round/>
            <a:headEnd len="med" w="med" type="none"/>
            <a:tailEnd len="med" w="med" type="triangle"/>
          </a:ln>
        </p:spPr>
      </p:cxnSp>
      <p:cxnSp>
        <p:nvCxnSpPr>
          <p:cNvPr id="111" name="Google Shape;111;p20"/>
          <p:cNvCxnSpPr/>
          <p:nvPr/>
        </p:nvCxnSpPr>
        <p:spPr>
          <a:xfrm rot="10800000">
            <a:off x="3758175" y="3242188"/>
            <a:ext cx="0" cy="1736100"/>
          </a:xfrm>
          <a:prstGeom prst="straightConnector1">
            <a:avLst/>
          </a:prstGeom>
          <a:noFill/>
          <a:ln cap="flat" cmpd="sng" w="9525">
            <a:solidFill>
              <a:srgbClr val="195C99"/>
            </a:solidFill>
            <a:prstDash val="solid"/>
            <a:round/>
            <a:headEnd len="med" w="med" type="none"/>
            <a:tailEnd len="med" w="med" type="triangle"/>
          </a:ln>
        </p:spPr>
      </p:cxnSp>
      <p:cxnSp>
        <p:nvCxnSpPr>
          <p:cNvPr id="112" name="Google Shape;112;p20"/>
          <p:cNvCxnSpPr/>
          <p:nvPr/>
        </p:nvCxnSpPr>
        <p:spPr>
          <a:xfrm rot="10800000">
            <a:off x="3664088" y="3242188"/>
            <a:ext cx="0" cy="1736100"/>
          </a:xfrm>
          <a:prstGeom prst="straightConnector1">
            <a:avLst/>
          </a:prstGeom>
          <a:noFill/>
          <a:ln cap="flat" cmpd="sng" w="9525">
            <a:solidFill>
              <a:srgbClr val="195C99"/>
            </a:solidFill>
            <a:prstDash val="solid"/>
            <a:round/>
            <a:headEnd len="med" w="med" type="triangl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TABLE LAYOUT CONTROLS</a:t>
            </a:r>
            <a:endParaRPr>
              <a:latin typeface="Playfair Display"/>
              <a:ea typeface="Playfair Display"/>
              <a:cs typeface="Playfair Display"/>
              <a:sym typeface="Playfair Display"/>
            </a:endParaRPr>
          </a:p>
        </p:txBody>
      </p:sp>
      <p:sp>
        <p:nvSpPr>
          <p:cNvPr id="118" name="Google Shape;118;p21"/>
          <p:cNvSpPr txBox="1"/>
          <p:nvPr>
            <p:ph idx="1" type="body"/>
          </p:nvPr>
        </p:nvSpPr>
        <p:spPr>
          <a:xfrm>
            <a:off x="311700" y="1152475"/>
            <a:ext cx="8520600" cy="1561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Playfair Display"/>
                <a:ea typeface="Playfair Display"/>
                <a:cs typeface="Playfair Display"/>
                <a:sym typeface="Playfair Display"/>
              </a:rPr>
              <a:t>For the user to explore the table, it’s convenient to offer different visualization and layout options such as:</a:t>
            </a:r>
            <a:endParaRPr sz="1200">
              <a:latin typeface="Playfair Display"/>
              <a:ea typeface="Playfair Display"/>
              <a:cs typeface="Playfair Display"/>
              <a:sym typeface="Playfair Display"/>
            </a:endParaRPr>
          </a:p>
          <a:p>
            <a:pPr indent="0" lvl="0" marL="0" rtl="0">
              <a:spcBef>
                <a:spcPts val="1600"/>
              </a:spcBef>
              <a:spcAft>
                <a:spcPts val="0"/>
              </a:spcAft>
              <a:buNone/>
            </a:pPr>
            <a:r>
              <a:rPr b="1" lang="en" sz="1200">
                <a:solidFill>
                  <a:srgbClr val="195C99"/>
                </a:solidFill>
                <a:latin typeface="Playfair Display"/>
                <a:ea typeface="Playfair Display"/>
                <a:cs typeface="Playfair Display"/>
                <a:sym typeface="Playfair Display"/>
              </a:rPr>
              <a:t>Color Toggle:</a:t>
            </a:r>
            <a:r>
              <a:rPr lang="en" sz="1200">
                <a:solidFill>
                  <a:srgbClr val="195C99"/>
                </a:solidFill>
                <a:latin typeface="Playfair Display"/>
                <a:ea typeface="Playfair Display"/>
                <a:cs typeface="Playfair Display"/>
                <a:sym typeface="Playfair Display"/>
              </a:rPr>
              <a:t> </a:t>
            </a:r>
            <a:r>
              <a:rPr lang="en" sz="1200">
                <a:latin typeface="Playfair Display"/>
                <a:ea typeface="Playfair Display"/>
                <a:cs typeface="Playfair Display"/>
                <a:sym typeface="Playfair Display"/>
              </a:rPr>
              <a:t>Rainbow layout </a:t>
            </a:r>
            <a:r>
              <a:rPr lang="en" sz="1200">
                <a:latin typeface="Playfair Display"/>
                <a:ea typeface="Playfair Display"/>
                <a:cs typeface="Playfair Display"/>
                <a:sym typeface="Playfair Display"/>
              </a:rPr>
              <a:t>vs B&amp;W table (B&amp;W could also include Zebra vs No Zebra);</a:t>
            </a:r>
            <a:endParaRPr sz="1200">
              <a:latin typeface="Playfair Display"/>
              <a:ea typeface="Playfair Display"/>
              <a:cs typeface="Playfair Display"/>
              <a:sym typeface="Playfair Display"/>
            </a:endParaRPr>
          </a:p>
          <a:p>
            <a:pPr indent="0" lvl="0" marL="0" rtl="0">
              <a:spcBef>
                <a:spcPts val="1600"/>
              </a:spcBef>
              <a:spcAft>
                <a:spcPts val="0"/>
              </a:spcAft>
              <a:buNone/>
            </a:pPr>
            <a:r>
              <a:rPr b="1" lang="en" sz="1200">
                <a:solidFill>
                  <a:srgbClr val="195C99"/>
                </a:solidFill>
                <a:latin typeface="Playfair Display"/>
                <a:ea typeface="Playfair Display"/>
                <a:cs typeface="Playfair Display"/>
                <a:sym typeface="Playfair Display"/>
              </a:rPr>
              <a:t>Density of row Toggle:</a:t>
            </a:r>
            <a:r>
              <a:rPr lang="en" sz="1200">
                <a:solidFill>
                  <a:srgbClr val="195C99"/>
                </a:solidFill>
                <a:latin typeface="Playfair Display"/>
                <a:ea typeface="Playfair Display"/>
                <a:cs typeface="Playfair Display"/>
                <a:sym typeface="Playfair Display"/>
              </a:rPr>
              <a:t> </a:t>
            </a:r>
            <a:r>
              <a:rPr lang="en" sz="1200">
                <a:latin typeface="Playfair Display"/>
                <a:ea typeface="Playfair Display"/>
                <a:cs typeface="Playfair Display"/>
                <a:sym typeface="Playfair Display"/>
              </a:rPr>
              <a:t>Dense layout (compact) vs “Airy” layout (with more whitespace);</a:t>
            </a:r>
            <a:endParaRPr sz="1200">
              <a:latin typeface="Playfair Display"/>
              <a:ea typeface="Playfair Display"/>
              <a:cs typeface="Playfair Display"/>
              <a:sym typeface="Playfair Display"/>
            </a:endParaRPr>
          </a:p>
          <a:p>
            <a:pPr indent="0" lvl="0" marL="0" rtl="0">
              <a:spcBef>
                <a:spcPts val="1600"/>
              </a:spcBef>
              <a:spcAft>
                <a:spcPts val="1600"/>
              </a:spcAft>
              <a:buNone/>
            </a:pPr>
            <a:r>
              <a:rPr b="1" lang="en" sz="1200">
                <a:solidFill>
                  <a:srgbClr val="195C99"/>
                </a:solidFill>
                <a:latin typeface="Playfair Display"/>
                <a:ea typeface="Playfair Display"/>
                <a:cs typeface="Playfair Display"/>
                <a:sym typeface="Playfair Display"/>
              </a:rPr>
              <a:t>(Advanced) </a:t>
            </a:r>
            <a:r>
              <a:rPr b="1" lang="en" sz="1200">
                <a:solidFill>
                  <a:srgbClr val="195C99"/>
                </a:solidFill>
                <a:latin typeface="Playfair Display"/>
                <a:ea typeface="Playfair Display"/>
                <a:cs typeface="Playfair Display"/>
                <a:sym typeface="Playfair Display"/>
              </a:rPr>
              <a:t>Detail level: </a:t>
            </a:r>
            <a:r>
              <a:rPr lang="en" sz="1200">
                <a:latin typeface="Playfair Display"/>
                <a:ea typeface="Playfair Display"/>
                <a:cs typeface="Playfair Display"/>
                <a:sym typeface="Playfair Display"/>
              </a:rPr>
              <a:t>“Simple” vs “Advanced” table. The advanced table could expand each row into a detailed view which can include descriptions, prices and possibly a small image. This would be the option chosen by users who want to see what things look like and make easier comparisons between rows. </a:t>
            </a:r>
            <a:endParaRPr sz="1200">
              <a:latin typeface="Playfair Display"/>
              <a:ea typeface="Playfair Display"/>
              <a:cs typeface="Playfair Display"/>
              <a:sym typeface="Playfair Display"/>
            </a:endParaRPr>
          </a:p>
        </p:txBody>
      </p:sp>
      <p:sp>
        <p:nvSpPr>
          <p:cNvPr id="119" name="Google Shape;119;p21"/>
          <p:cNvSpPr txBox="1"/>
          <p:nvPr/>
        </p:nvSpPr>
        <p:spPr>
          <a:xfrm>
            <a:off x="5655875" y="4806750"/>
            <a:ext cx="2616300" cy="30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i="1" lang="en" sz="1000">
                <a:latin typeface="Playfair Display"/>
                <a:ea typeface="Playfair Display"/>
                <a:cs typeface="Playfair Display"/>
                <a:sym typeface="Playfair Display"/>
              </a:rPr>
              <a:t>(The design is just illustrative)</a:t>
            </a:r>
            <a:endParaRPr i="1" sz="1000">
              <a:latin typeface="Playfair Display"/>
              <a:ea typeface="Playfair Display"/>
              <a:cs typeface="Playfair Display"/>
              <a:sym typeface="Playfair Display"/>
            </a:endParaRPr>
          </a:p>
        </p:txBody>
      </p:sp>
      <p:pic>
        <p:nvPicPr>
          <p:cNvPr id="120" name="Google Shape;120;p21"/>
          <p:cNvPicPr preferRelativeResize="0"/>
          <p:nvPr/>
        </p:nvPicPr>
        <p:blipFill>
          <a:blip r:embed="rId3">
            <a:alphaModFix/>
          </a:blip>
          <a:stretch>
            <a:fillRect/>
          </a:stretch>
        </p:blipFill>
        <p:spPr>
          <a:xfrm>
            <a:off x="0" y="3456825"/>
            <a:ext cx="5655874" cy="2372482"/>
          </a:xfrm>
          <a:prstGeom prst="rect">
            <a:avLst/>
          </a:prstGeom>
          <a:noFill/>
          <a:ln>
            <a:noFill/>
          </a:ln>
        </p:spPr>
      </p:pic>
      <p:cxnSp>
        <p:nvCxnSpPr>
          <p:cNvPr id="121" name="Google Shape;121;p21"/>
          <p:cNvCxnSpPr/>
          <p:nvPr/>
        </p:nvCxnSpPr>
        <p:spPr>
          <a:xfrm rot="10800000">
            <a:off x="5655875" y="3665825"/>
            <a:ext cx="521700" cy="8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